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9"/>
  </p:notesMasterIdLst>
  <p:sldIdLst>
    <p:sldId id="256" r:id="rId2"/>
    <p:sldId id="259" r:id="rId3"/>
    <p:sldId id="3330" r:id="rId4"/>
    <p:sldId id="3353" r:id="rId5"/>
    <p:sldId id="3361" r:id="rId6"/>
    <p:sldId id="3426" r:id="rId7"/>
    <p:sldId id="3307" r:id="rId8"/>
    <p:sldId id="3343" r:id="rId9"/>
    <p:sldId id="3364" r:id="rId10"/>
    <p:sldId id="3352" r:id="rId11"/>
    <p:sldId id="3331" r:id="rId12"/>
    <p:sldId id="3414" r:id="rId13"/>
    <p:sldId id="3454" r:id="rId14"/>
    <p:sldId id="3455" r:id="rId15"/>
    <p:sldId id="3456" r:id="rId16"/>
    <p:sldId id="3457" r:id="rId17"/>
    <p:sldId id="3458" r:id="rId18"/>
    <p:sldId id="3425" r:id="rId19"/>
    <p:sldId id="3315" r:id="rId20"/>
    <p:sldId id="3314" r:id="rId21"/>
    <p:sldId id="3416" r:id="rId22"/>
    <p:sldId id="3316" r:id="rId23"/>
    <p:sldId id="3347" r:id="rId24"/>
    <p:sldId id="3417" r:id="rId25"/>
    <p:sldId id="3291" r:id="rId26"/>
    <p:sldId id="3338" r:id="rId27"/>
    <p:sldId id="3340" r:id="rId28"/>
    <p:sldId id="3292" r:id="rId29"/>
    <p:sldId id="3341" r:id="rId30"/>
    <p:sldId id="3337" r:id="rId31"/>
    <p:sldId id="3294" r:id="rId32"/>
    <p:sldId id="3339" r:id="rId33"/>
    <p:sldId id="3357" r:id="rId34"/>
    <p:sldId id="3358" r:id="rId35"/>
    <p:sldId id="3362" r:id="rId36"/>
    <p:sldId id="3422" r:id="rId37"/>
    <p:sldId id="3423" r:id="rId38"/>
    <p:sldId id="3264" r:id="rId39"/>
    <p:sldId id="3258" r:id="rId40"/>
    <p:sldId id="261" r:id="rId41"/>
    <p:sldId id="2957" r:id="rId42"/>
    <p:sldId id="278" r:id="rId43"/>
    <p:sldId id="3222" r:id="rId44"/>
    <p:sldId id="3072" r:id="rId45"/>
    <p:sldId id="3344" r:id="rId46"/>
    <p:sldId id="3223" r:id="rId47"/>
    <p:sldId id="3224" r:id="rId48"/>
    <p:sldId id="3242" r:id="rId49"/>
    <p:sldId id="3226" r:id="rId50"/>
    <p:sldId id="3086" r:id="rId51"/>
    <p:sldId id="3421" r:id="rId52"/>
    <p:sldId id="3420" r:id="rId53"/>
    <p:sldId id="3424" r:id="rId54"/>
    <p:sldId id="3240" r:id="rId55"/>
    <p:sldId id="3241" r:id="rId56"/>
    <p:sldId id="3027" r:id="rId57"/>
    <p:sldId id="3026" r:id="rId58"/>
    <p:sldId id="3028" r:id="rId59"/>
    <p:sldId id="886" r:id="rId60"/>
    <p:sldId id="731" r:id="rId61"/>
    <p:sldId id="744" r:id="rId62"/>
    <p:sldId id="2969" r:id="rId63"/>
    <p:sldId id="2970" r:id="rId64"/>
    <p:sldId id="2971" r:id="rId65"/>
    <p:sldId id="2972" r:id="rId66"/>
    <p:sldId id="2973" r:id="rId67"/>
    <p:sldId id="2974" r:id="rId68"/>
    <p:sldId id="2975" r:id="rId69"/>
    <p:sldId id="2976" r:id="rId70"/>
    <p:sldId id="3413" r:id="rId71"/>
    <p:sldId id="3348" r:id="rId72"/>
    <p:sldId id="3351" r:id="rId73"/>
    <p:sldId id="3329" r:id="rId74"/>
    <p:sldId id="3382" r:id="rId75"/>
    <p:sldId id="3384" r:id="rId76"/>
    <p:sldId id="3385" r:id="rId77"/>
    <p:sldId id="3388" r:id="rId78"/>
    <p:sldId id="3389" r:id="rId79"/>
    <p:sldId id="3386" r:id="rId80"/>
    <p:sldId id="3399" r:id="rId81"/>
    <p:sldId id="3390" r:id="rId82"/>
    <p:sldId id="3400" r:id="rId83"/>
    <p:sldId id="3387" r:id="rId84"/>
    <p:sldId id="3401" r:id="rId85"/>
    <p:sldId id="3394" r:id="rId86"/>
    <p:sldId id="3277" r:id="rId87"/>
    <p:sldId id="3395" r:id="rId88"/>
    <p:sldId id="3402" r:id="rId89"/>
    <p:sldId id="3403" r:id="rId90"/>
    <p:sldId id="3383" r:id="rId91"/>
    <p:sldId id="3396" r:id="rId92"/>
    <p:sldId id="3411" r:id="rId93"/>
    <p:sldId id="3392" r:id="rId94"/>
    <p:sldId id="3359" r:id="rId95"/>
    <p:sldId id="3288" r:id="rId96"/>
    <p:sldId id="3365" r:id="rId97"/>
    <p:sldId id="3419" r:id="rId98"/>
    <p:sldId id="3427" r:id="rId99"/>
    <p:sldId id="3415" r:id="rId100"/>
    <p:sldId id="3428" r:id="rId101"/>
    <p:sldId id="3429" r:id="rId102"/>
    <p:sldId id="3430" r:id="rId103"/>
    <p:sldId id="3431" r:id="rId104"/>
    <p:sldId id="3371" r:id="rId105"/>
    <p:sldId id="3369" r:id="rId106"/>
    <p:sldId id="3432" r:id="rId107"/>
    <p:sldId id="3433" r:id="rId108"/>
    <p:sldId id="3434" r:id="rId109"/>
    <p:sldId id="3435" r:id="rId110"/>
    <p:sldId id="3436" r:id="rId111"/>
    <p:sldId id="3437" r:id="rId112"/>
    <p:sldId id="3438" r:id="rId113"/>
    <p:sldId id="3439" r:id="rId114"/>
    <p:sldId id="3440" r:id="rId115"/>
    <p:sldId id="3441" r:id="rId116"/>
    <p:sldId id="3442" r:id="rId117"/>
    <p:sldId id="3443" r:id="rId118"/>
    <p:sldId id="3444" r:id="rId119"/>
    <p:sldId id="3445" r:id="rId120"/>
    <p:sldId id="3446" r:id="rId121"/>
    <p:sldId id="3447" r:id="rId122"/>
    <p:sldId id="3379" r:id="rId123"/>
    <p:sldId id="3448" r:id="rId124"/>
    <p:sldId id="3452" r:id="rId125"/>
    <p:sldId id="3451" r:id="rId126"/>
    <p:sldId id="3450" r:id="rId127"/>
    <p:sldId id="3453" r:id="rId128"/>
  </p:sldIdLst>
  <p:sldSz cx="12192000" cy="6858000"/>
  <p:notesSz cx="6858000" cy="9144000"/>
  <p:embeddedFontLst>
    <p:embeddedFont>
      <p:font typeface="나눔고딕" pitchFamily="2" charset="-127"/>
      <p:regular r:id="rId130"/>
      <p:bold r:id="rId131"/>
    </p:embeddedFont>
    <p:embeddedFont>
      <p:font typeface="나눔고딕" pitchFamily="2" charset="-127"/>
      <p:regular r:id="rId130"/>
      <p:bold r:id="rId131"/>
    </p:embeddedFont>
    <p:embeddedFont>
      <p:font typeface="Bodoni 72 Book" pitchFamily="2" charset="0"/>
      <p:regular r:id="rId132"/>
      <p:italic r:id="rId133"/>
    </p:embeddedFont>
    <p:embeddedFont>
      <p:font typeface="Calibri" panose="020F0502020204030204" pitchFamily="34" charset="0"/>
      <p:regular r:id="rId134"/>
      <p:bold r:id="rId135"/>
      <p:italic r:id="rId136"/>
      <p:boldItalic r:id="rId137"/>
    </p:embeddedFont>
    <p:embeddedFont>
      <p:font typeface="Lato" panose="020F0502020204030203" pitchFamily="34" charset="0"/>
      <p:regular r:id="rId138"/>
      <p:bold r:id="rId139"/>
      <p:italic r:id="rId140"/>
      <p:boldItalic r:id="rId141"/>
    </p:embeddedFont>
    <p:embeddedFont>
      <p:font typeface="Lato Medium" panose="020F0502020204030204" pitchFamily="34" charset="0"/>
      <p:regular r:id="rId142"/>
      <p:italic r:id="rId143"/>
    </p:embeddedFont>
    <p:embeddedFont>
      <p:font typeface="Malgun Gothic" panose="020B0503020000020004" pitchFamily="34" charset="-127"/>
      <p:regular r:id="rId144"/>
      <p:bold r:id="rId144"/>
    </p:embeddedFont>
    <p:embeddedFont>
      <p:font typeface="Malgun Gothic" panose="020B0503020000020004" pitchFamily="34" charset="-127"/>
      <p:regular r:id="rId144"/>
      <p:bold r:id="rId1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CC4"/>
    <a:srgbClr val="5099F8"/>
    <a:srgbClr val="000000"/>
    <a:srgbClr val="FFFFFF"/>
    <a:srgbClr val="5FC08B"/>
    <a:srgbClr val="675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81" autoAdjust="0"/>
    <p:restoredTop sz="89537"/>
  </p:normalViewPr>
  <p:slideViewPr>
    <p:cSldViewPr snapToGrid="0">
      <p:cViewPr varScale="1">
        <p:scale>
          <a:sx n="95" d="100"/>
          <a:sy n="95" d="100"/>
        </p:scale>
        <p:origin x="216" y="408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9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5.fntdata"/><Relationship Id="rId139" Type="http://schemas.openxmlformats.org/officeDocument/2006/relationships/font" Target="fonts/font10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1.fntdata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12.fntdata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3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font" Target="fonts/font14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font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60562-50C9-C742-BEE1-2C578605D9E2}" type="datetimeFigureOut">
              <a:rPr kumimoji="1" lang="ko-US" altLang="en-US" smtClean="0"/>
              <a:t>2024. 3. 7.</a:t>
            </a:fld>
            <a:endParaRPr kumimoji="1" lang="ko-US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US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9A9C0-6246-C44F-9E28-142BDDF6AC8B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034112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5586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0443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8" name="Google Shape;1818;p61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9" name="Google Shape;1819;p61:notes"/>
          <p:cNvSpPr txBox="1">
            <a:spLocks noGrp="1"/>
          </p:cNvSpPr>
          <p:nvPr>
            <p:ph type="sldNum" idx="12"/>
          </p:nvPr>
        </p:nvSpPr>
        <p:spPr>
          <a:xfrm>
            <a:off x="3818971" y="9380333"/>
            <a:ext cx="2921582" cy="495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3482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43749D-FAE2-441A-B281-719229D5F97F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99518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43749D-FAE2-441A-B281-719229D5F97F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2329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43749D-FAE2-441A-B281-719229D5F97F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20102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143749D-FAE2-441A-B281-719229D5F97F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6762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62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8" name="Google Shape;183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1484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63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2" name="Google Shape;1852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4605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8" name="Google Shape;1888;p64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250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65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9" name="Google Shape;193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32271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5C546C8B-C004-D1F5-8214-7E733CAB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D74D6441-E16A-059F-AB5C-0256A8946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F525240E-1B02-1056-17E8-A5AE17A989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318338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5" name="Google Shape;1955;p68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129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70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5" name="Google Shape;197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3449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0" name="Google Shape;1990;p71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110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0" name="Google Shape;1990;p71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850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9CD1DE3A-6070-A003-0774-51A1DCF56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03ED8866-0CAF-ECE6-FAE7-ECEA04249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3F55C272-13BD-3CBA-52D3-A9C11DCDEB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0206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799ff9f74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a799ff9f74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362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6" name="Google Shape;1716;p56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352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42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428056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8" name="Google Shape;1708;p55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3813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5" name="Google Shape;1735;p57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982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80963" y="741363"/>
            <a:ext cx="6580187" cy="3702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2" name="Google Shape;1752;p58:notes"/>
          <p:cNvSpPr txBox="1">
            <a:spLocks noGrp="1"/>
          </p:cNvSpPr>
          <p:nvPr>
            <p:ph type="body" idx="1"/>
          </p:nvPr>
        </p:nvSpPr>
        <p:spPr>
          <a:xfrm>
            <a:off x="674212" y="4691023"/>
            <a:ext cx="5393689" cy="444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664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64BD4E15-0457-4030-B934-ECAF1888B2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945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(대) + bold">
  <p:cSld name="제목(대) + bold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4"/>
          <p:cNvSpPr txBox="1">
            <a:spLocks noGrp="1"/>
          </p:cNvSpPr>
          <p:nvPr>
            <p:ph type="title"/>
          </p:nvPr>
        </p:nvSpPr>
        <p:spPr>
          <a:xfrm>
            <a:off x="907141" y="555736"/>
            <a:ext cx="10446659" cy="86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646"/>
              </a:buClr>
              <a:buSzPts val="3600"/>
              <a:buFont typeface="Calibri"/>
              <a:buNone/>
              <a:defRPr sz="4800" b="1">
                <a:solidFill>
                  <a:srgbClr val="2736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4"/>
          <p:cNvSpPr txBox="1">
            <a:spLocks noGrp="1"/>
          </p:cNvSpPr>
          <p:nvPr>
            <p:ph type="body" idx="1"/>
          </p:nvPr>
        </p:nvSpPr>
        <p:spPr>
          <a:xfrm>
            <a:off x="907141" y="1604798"/>
            <a:ext cx="10446659" cy="470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0639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1219170" lvl="1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600"/>
              <a:buChar char="•"/>
              <a:defRPr sz="2133">
                <a:latin typeface="Arial"/>
                <a:ea typeface="Arial"/>
                <a:cs typeface="Arial"/>
                <a:sym typeface="Arial"/>
              </a:defRPr>
            </a:lvl2pPr>
            <a:lvl3pPr marL="1828754" lvl="2" indent="-42332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400"/>
              <a:buChar char="•"/>
              <a:defRPr sz="1867">
                <a:latin typeface="Arial"/>
                <a:ea typeface="Arial"/>
                <a:cs typeface="Arial"/>
                <a:sym typeface="Arial"/>
              </a:defRPr>
            </a:lvl3pPr>
            <a:lvl4pPr marL="2438339" lvl="3" indent="-4063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2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3047924" lvl="4" indent="-39792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100"/>
              <a:buChar char="•"/>
              <a:defRPr sz="1467">
                <a:latin typeface="Arial"/>
                <a:ea typeface="Arial"/>
                <a:cs typeface="Arial"/>
                <a:sym typeface="Arial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4641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07141" y="1412778"/>
            <a:ext cx="10446659" cy="489654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ko-KR" altLang="en-US" sz="1867" dirty="0"/>
            </a:lvl1pPr>
          </a:lstStyle>
          <a:p>
            <a:pPr lvl="0">
              <a:buClr>
                <a:schemeClr val="tx2"/>
              </a:buClr>
            </a:pPr>
            <a:endParaRPr lang="ko-KR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</p:spPr>
        <p:txBody>
          <a:bodyPr>
            <a:noAutofit/>
          </a:bodyPr>
          <a:lstStyle>
            <a:lvl1pPr>
              <a:defRPr sz="4267" b="1" baseline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F9019-C3A7-5542-8884-09184963BF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15414" y="6349564"/>
            <a:ext cx="1056117" cy="28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81795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7AB05-C0AF-4E7F-9F9C-D28F67129947}" type="datetimeFigureOut">
              <a:rPr lang="en-IN" smtClean="0"/>
              <a:t>07/03/24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C7C9-F1A6-4198-9296-FF25BF368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545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+내용+보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5413" y="364984"/>
            <a:ext cx="10649224" cy="571995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267" b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15413" y="1124745"/>
            <a:ext cx="10649224" cy="5160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67" dirty="0"/>
            </a:lvl1pPr>
          </a:lstStyle>
          <a:p>
            <a:pPr lvl="0">
              <a:buClr>
                <a:schemeClr val="tx2"/>
              </a:buClr>
            </a:pPr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815413" y="936979"/>
            <a:ext cx="10649224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555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169">
          <p15:clr>
            <a:srgbClr val="FBAE40"/>
          </p15:clr>
        </p15:guide>
        <p15:guide id="4" pos="43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(소)+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00811" y="1343450"/>
            <a:ext cx="10452989" cy="496587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600" baseline="0" dirty="0"/>
            </a:lvl1pPr>
          </a:lstStyle>
          <a:p>
            <a:pPr lvl="0">
              <a:buClr>
                <a:schemeClr val="tx2"/>
              </a:buClr>
            </a:pP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00811" y="548681"/>
            <a:ext cx="10452989" cy="628868"/>
          </a:xfrm>
        </p:spPr>
        <p:txBody>
          <a:bodyPr>
            <a:noAutofit/>
          </a:bodyPr>
          <a:lstStyle>
            <a:lvl1pPr>
              <a:defRPr sz="3733" b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974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597B3108-2E12-4E23-942C-84656ED39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3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96810C-777E-48D7-ABD6-AEC81CD0AC98}"/>
              </a:ext>
            </a:extLst>
          </p:cNvPr>
          <p:cNvSpPr/>
          <p:nvPr userDrawn="1"/>
        </p:nvSpPr>
        <p:spPr>
          <a:xfrm>
            <a:off x="232011" y="1761"/>
            <a:ext cx="9669673" cy="920124"/>
          </a:xfrm>
          <a:prstGeom prst="rect">
            <a:avLst/>
          </a:prstGeom>
          <a:gradFill flip="none" rotWithShape="1">
            <a:gsLst>
              <a:gs pos="39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18AC9-3A88-43BD-89F8-80C8A849D2B9}"/>
              </a:ext>
            </a:extLst>
          </p:cNvPr>
          <p:cNvSpPr txBox="1"/>
          <p:nvPr userDrawn="1"/>
        </p:nvSpPr>
        <p:spPr>
          <a:xfrm>
            <a:off x="407204" y="263372"/>
            <a:ext cx="48488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학습 개요</a:t>
            </a:r>
            <a:endParaRPr lang="en-US" altLang="ko-KR" sz="2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42B4A-2246-4C0E-90DA-36D5305722D3}"/>
              </a:ext>
            </a:extLst>
          </p:cNvPr>
          <p:cNvSpPr txBox="1"/>
          <p:nvPr userDrawn="1"/>
        </p:nvSpPr>
        <p:spPr>
          <a:xfrm>
            <a:off x="716695" y="1464313"/>
            <a:ext cx="151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학습 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내용</a:t>
            </a:r>
            <a:endParaRPr lang="en-US" altLang="ko-KR" sz="1800" b="1" dirty="0">
              <a:solidFill>
                <a:schemeClr val="accent2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9FFFC-65A0-45A2-ABBA-E59F2CCF1D27}"/>
              </a:ext>
            </a:extLst>
          </p:cNvPr>
          <p:cNvSpPr txBox="1"/>
          <p:nvPr userDrawn="1"/>
        </p:nvSpPr>
        <p:spPr>
          <a:xfrm>
            <a:off x="716695" y="3231200"/>
            <a:ext cx="151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학습 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목표</a:t>
            </a:r>
            <a:endParaRPr lang="en-US" altLang="ko-KR" sz="1800" b="1" dirty="0">
              <a:solidFill>
                <a:schemeClr val="accent2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95D7-8683-401E-B71C-4EEA7F94AF5E}"/>
              </a:ext>
            </a:extLst>
          </p:cNvPr>
          <p:cNvSpPr txBox="1"/>
          <p:nvPr userDrawn="1"/>
        </p:nvSpPr>
        <p:spPr>
          <a:xfrm>
            <a:off x="10487649" y="6380665"/>
            <a:ext cx="1395719" cy="19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50" b="1" dirty="0">
                <a:solidFill>
                  <a:schemeClr val="bg1">
                    <a:lumMod val="75000"/>
                  </a:schemeClr>
                </a:solidFill>
                <a:latin typeface="나눔고딕" pitchFamily="2" charset="-127"/>
                <a:ea typeface="나눔고딕" pitchFamily="2" charset="-127"/>
              </a:rPr>
              <a:t>삼성금융사 디지털 전략과정 </a:t>
            </a:r>
            <a:r>
              <a:rPr lang="ko-KR" altLang="en-US" sz="650" b="1" dirty="0" err="1">
                <a:solidFill>
                  <a:schemeClr val="bg1">
                    <a:lumMod val="75000"/>
                  </a:schemeClr>
                </a:solidFill>
                <a:latin typeface="나눔고딕" pitchFamily="2" charset="-127"/>
                <a:ea typeface="나눔고딕" pitchFamily="2" charset="-127"/>
              </a:rPr>
              <a:t>ㅣ</a:t>
            </a:r>
            <a:endParaRPr lang="en-US" altLang="ko-KR" sz="650" b="1" dirty="0">
              <a:solidFill>
                <a:schemeClr val="bg1">
                  <a:lumMod val="7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A7E6-4C6B-46AA-9BE7-6AD61C1DEA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2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0C977AA9-F7FB-46B7-9A2E-04E5A985D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58E07AA-D77B-4C1B-9DC4-A55B394DD3AE}"/>
              </a:ext>
            </a:extLst>
          </p:cNvPr>
          <p:cNvSpPr/>
          <p:nvPr userDrawn="1"/>
        </p:nvSpPr>
        <p:spPr>
          <a:xfrm>
            <a:off x="2400943" y="3628617"/>
            <a:ext cx="366607" cy="355478"/>
          </a:xfrm>
          <a:prstGeom prst="ellipse">
            <a:avLst/>
          </a:prstGeom>
          <a:solidFill>
            <a:srgbClr val="EB800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44D01-6B7B-4ED7-9D8C-70DF1B045219}"/>
              </a:ext>
            </a:extLst>
          </p:cNvPr>
          <p:cNvSpPr txBox="1"/>
          <p:nvPr userDrawn="1"/>
        </p:nvSpPr>
        <p:spPr>
          <a:xfrm>
            <a:off x="812090" y="3745504"/>
            <a:ext cx="20036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나눔고딕" pitchFamily="2" charset="-127"/>
                <a:ea typeface="나눔고딕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667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0C977AA9-F7FB-46B7-9A2E-04E5A985D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944D01-6B7B-4ED7-9D8C-70DF1B045219}"/>
              </a:ext>
            </a:extLst>
          </p:cNvPr>
          <p:cNvSpPr txBox="1"/>
          <p:nvPr userDrawn="1"/>
        </p:nvSpPr>
        <p:spPr>
          <a:xfrm>
            <a:off x="812090" y="3745504"/>
            <a:ext cx="20036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나눔고딕" pitchFamily="2" charset="-127"/>
                <a:ea typeface="나눔고딕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75719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BF47E69-65E0-4298-9FB4-FF5BC45727CE}"/>
              </a:ext>
            </a:extLst>
          </p:cNvPr>
          <p:cNvSpPr/>
          <p:nvPr userDrawn="1"/>
        </p:nvSpPr>
        <p:spPr>
          <a:xfrm>
            <a:off x="623579" y="1844389"/>
            <a:ext cx="11178954" cy="4330144"/>
          </a:xfrm>
          <a:prstGeom prst="rect">
            <a:avLst/>
          </a:prstGeom>
          <a:solidFill>
            <a:schemeClr val="bg1"/>
          </a:solidFill>
          <a:ln w="6350">
            <a:solidFill>
              <a:srgbClr val="EB800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9B619B5C-E340-46CE-A226-DF378ADE89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FF0099A-BFCC-43BA-B97F-F7352DE163EE}"/>
              </a:ext>
            </a:extLst>
          </p:cNvPr>
          <p:cNvSpPr/>
          <p:nvPr userDrawn="1"/>
        </p:nvSpPr>
        <p:spPr>
          <a:xfrm>
            <a:off x="232011" y="1761"/>
            <a:ext cx="9669673" cy="920124"/>
          </a:xfrm>
          <a:prstGeom prst="rect">
            <a:avLst/>
          </a:prstGeom>
          <a:gradFill flip="none" rotWithShape="1">
            <a:gsLst>
              <a:gs pos="39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11FCD-E979-4657-B5F6-E4D7A94B43E9}"/>
              </a:ext>
            </a:extLst>
          </p:cNvPr>
          <p:cNvSpPr txBox="1"/>
          <p:nvPr userDrawn="1"/>
        </p:nvSpPr>
        <p:spPr>
          <a:xfrm>
            <a:off x="407204" y="263372"/>
            <a:ext cx="48488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학습 정리</a:t>
            </a:r>
            <a:endParaRPr lang="en-US" altLang="ko-KR" sz="2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24DABF0E-F730-4ED4-8E60-92EEE6EFE8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2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FA4200-7BAA-44FA-9A5F-3F7344B6F1D2}"/>
              </a:ext>
            </a:extLst>
          </p:cNvPr>
          <p:cNvSpPr txBox="1"/>
          <p:nvPr userDrawn="1"/>
        </p:nvSpPr>
        <p:spPr>
          <a:xfrm>
            <a:off x="809183" y="4025726"/>
            <a:ext cx="495369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감사합니다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38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27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(중)+내용">
  <p:cSld name="제목(중)+내용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3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3646"/>
              </a:buClr>
              <a:buSzPts val="3200"/>
              <a:buFont typeface="Calibri"/>
              <a:buNone/>
              <a:defRPr sz="4267" b="1">
                <a:solidFill>
                  <a:srgbClr val="27364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13"/>
          <p:cNvSpPr txBox="1">
            <a:spLocks noGrp="1"/>
          </p:cNvSpPr>
          <p:nvPr>
            <p:ph type="body" idx="1"/>
          </p:nvPr>
        </p:nvSpPr>
        <p:spPr>
          <a:xfrm>
            <a:off x="907141" y="1421105"/>
            <a:ext cx="10446659" cy="488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0639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1pPr>
            <a:lvl2pPr marL="1219170" lvl="1" indent="-44025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600"/>
              <a:buChar char="•"/>
              <a:defRPr sz="2133">
                <a:latin typeface="Arial"/>
                <a:ea typeface="Arial"/>
                <a:cs typeface="Arial"/>
                <a:sym typeface="Arial"/>
              </a:defRPr>
            </a:lvl2pPr>
            <a:lvl3pPr marL="1828754" lvl="2" indent="-42332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400"/>
              <a:buChar char="•"/>
              <a:defRPr sz="1867">
                <a:latin typeface="Arial"/>
                <a:ea typeface="Arial"/>
                <a:cs typeface="Arial"/>
                <a:sym typeface="Arial"/>
              </a:defRPr>
            </a:lvl3pPr>
            <a:lvl4pPr marL="2438339" lvl="3" indent="-40639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200"/>
              <a:buChar char="•"/>
              <a:defRPr sz="1600">
                <a:latin typeface="Arial"/>
                <a:ea typeface="Arial"/>
                <a:cs typeface="Arial"/>
                <a:sym typeface="Arial"/>
              </a:defRPr>
            </a:lvl4pPr>
            <a:lvl5pPr marL="3047924" lvl="4" indent="-39792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100"/>
              <a:buChar char="•"/>
              <a:defRPr sz="1467">
                <a:latin typeface="Arial"/>
                <a:ea typeface="Arial"/>
                <a:cs typeface="Arial"/>
                <a:sym typeface="Arial"/>
              </a:defRPr>
            </a:lvl5pPr>
            <a:lvl6pPr marL="3657509" lvl="5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1811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E3204-AC68-4CAE-A38F-6BBA31437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8FEA9-34C1-43EF-AE78-989C4B1509BB}" type="datetimeFigureOut">
              <a:rPr lang="ko-KR" altLang="en-US" smtClean="0"/>
              <a:t>2024. 3. 7.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61A32-33CF-4A8C-8F36-945588E82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F93A8C-BE6E-CE0D-AC86-657C854EBA09}"/>
              </a:ext>
            </a:extLst>
          </p:cNvPr>
          <p:cNvGrpSpPr/>
          <p:nvPr userDrawn="1"/>
        </p:nvGrpSpPr>
        <p:grpSpPr>
          <a:xfrm>
            <a:off x="-16960" y="-6772"/>
            <a:ext cx="102020" cy="6994425"/>
            <a:chOff x="4306" y="-6772"/>
            <a:chExt cx="227706" cy="69944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8DBE08-BC42-4455-B346-E7B962855ACA}"/>
                </a:ext>
              </a:extLst>
            </p:cNvPr>
            <p:cNvSpPr/>
            <p:nvPr/>
          </p:nvSpPr>
          <p:spPr>
            <a:xfrm rot="16200000">
              <a:off x="-3379054" y="3376588"/>
              <a:ext cx="6994425" cy="227705"/>
            </a:xfrm>
            <a:prstGeom prst="rect">
              <a:avLst/>
            </a:prstGeom>
            <a:solidFill>
              <a:srgbClr val="675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9595162-5427-4BAB-B5C8-6A210095F4E3}"/>
                </a:ext>
              </a:extLst>
            </p:cNvPr>
            <p:cNvSpPr/>
            <p:nvPr/>
          </p:nvSpPr>
          <p:spPr>
            <a:xfrm rot="16200000">
              <a:off x="-341897" y="339443"/>
              <a:ext cx="920124" cy="227694"/>
            </a:xfrm>
            <a:prstGeom prst="rect">
              <a:avLst/>
            </a:prstGeom>
            <a:solidFill>
              <a:srgbClr val="57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E01AAD-E67F-EB48-B162-CFC73EAFB7C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10124016" y="6343650"/>
            <a:ext cx="134408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7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61" r:id="rId9"/>
    <p:sldLayoutId id="2147483713" r:id="rId10"/>
    <p:sldLayoutId id="2147483717" r:id="rId11"/>
    <p:sldLayoutId id="2147483718" r:id="rId12"/>
    <p:sldLayoutId id="2147483720" r:id="rId13"/>
    <p:sldLayoutId id="2147483721" r:id="rId14"/>
    <p:sldLayoutId id="2147483722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jan.ai/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hyperlink" Target="https://ollama.com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hyperlink" Target="https://ollama.com/library" TargetMode="Externa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hyperlink" Target="https://github.com/open-webui/open-webui" TargetMode="Externa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hyperlink" Target="https://www.docker.com/products/docker-desktop/" TargetMode="Externa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flowy.com/s/20242-ai/xC4GCmvcf9edwRo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gi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flowy.com/s/20242-ai/xC4GCmvcf9edwRoo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kflowy.com/s/20242-ai/xC4GCmvcf9edwRoo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GByFXOtAh8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youtu.be/nqZlTV_L6Ao?t=499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microsoft.com/office/2007/relationships/hdphoto" Target="../media/hdphoto6.wdp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youtu.be/5usPhVJeHgk" TargetMode="Externa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youtu.be/w6ZC3kZjtMg?t=341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youtu.be/w6ZC3kZjtMg?t=835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youtu.be/w6ZC3kZjtMg?t=1214" TargetMode="Externa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microsoft.com/office/2007/relationships/hdphoto" Target="../media/hdphoto7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microsoft.com/office/2007/relationships/hdphoto" Target="../media/hdphoto9.wdp"/><Relationship Id="rId4" Type="http://schemas.microsoft.com/office/2007/relationships/hdphoto" Target="../media/hdphoto8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delastic.com/corporate-arts-crafts-modelling-reactive-systems-with-event-storming-73c6236f5dd7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redelastic.com/corporate-arts-crafts-modelling-reactive-systems-with-event-storming-73c6236f5dd7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-ez/platform" TargetMode="External"/><Relationship Id="rId2" Type="http://schemas.openxmlformats.org/officeDocument/2006/relationships/hyperlink" Target="http://msaez.io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jpeg"/><Relationship Id="rId4" Type="http://schemas.microsoft.com/office/2007/relationships/hdphoto" Target="../media/hdphoto11.wdp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1.svg"/><Relationship Id="rId7" Type="http://schemas.microsoft.com/office/2007/relationships/hdphoto" Target="../media/hdphoto4.wdp"/><Relationship Id="rId12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microsoft.com/office/2007/relationships/hdphoto" Target="../media/hdphoto3.wdp"/><Relationship Id="rId10" Type="http://schemas.openxmlformats.org/officeDocument/2006/relationships/image" Target="../media/image15.jpeg"/><Relationship Id="rId4" Type="http://schemas.openxmlformats.org/officeDocument/2006/relationships/image" Target="../media/image12.png"/><Relationship Id="rId9" Type="http://schemas.microsoft.com/office/2007/relationships/hdphoto" Target="../media/hdphoto5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.openai.com/share/5b6510d8-5051-45aa-a663-bdf8ee675716" TargetMode="External"/><Relationship Id="rId2" Type="http://schemas.openxmlformats.org/officeDocument/2006/relationships/hyperlink" Target="https://chat.openai.com/share/16136180-94f3-4d02-9f52-be634f3f4924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chat.openai.com/share/75fdd2b4-2236-46fb-86a2-d1b43e3c8736" TargetMode="External"/><Relationship Id="rId4" Type="http://schemas.openxmlformats.org/officeDocument/2006/relationships/hyperlink" Target="https://chat.openai.com/share/a6fa274a-5561-4395-8d77-25dffc2ed9a5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6A5BF3-89AE-4650-ADD6-2AEED87DFC79}"/>
              </a:ext>
            </a:extLst>
          </p:cNvPr>
          <p:cNvSpPr txBox="1"/>
          <p:nvPr/>
        </p:nvSpPr>
        <p:spPr>
          <a:xfrm>
            <a:off x="606747" y="2306008"/>
            <a:ext cx="58687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생성형 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AI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로 </a:t>
            </a:r>
            <a:br>
              <a:rPr lang="en-US" altLang="ko-KR" sz="3800" b="1" dirty="0">
                <a:latin typeface="나눔고딕" pitchFamily="2" charset="-127"/>
                <a:ea typeface="나눔고딕" pitchFamily="2" charset="-127"/>
              </a:rPr>
            </a:b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개발 생산성 </a:t>
            </a:r>
            <a:r>
              <a:rPr lang="ko-KR" altLang="en-US" sz="3800" b="1" dirty="0" err="1">
                <a:latin typeface="나눔고딕" pitchFamily="2" charset="-127"/>
                <a:ea typeface="나눔고딕" pitchFamily="2" charset="-127"/>
              </a:rPr>
              <a:t>높히기</a:t>
            </a:r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CCDEB5-255B-5541-BBF0-8791E644D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8" y="831913"/>
            <a:ext cx="2335852" cy="63454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F48984E-3A5B-01FC-A58B-FD9F0320F226}"/>
              </a:ext>
            </a:extLst>
          </p:cNvPr>
          <p:cNvSpPr/>
          <p:nvPr/>
        </p:nvSpPr>
        <p:spPr>
          <a:xfrm>
            <a:off x="9846365" y="5950226"/>
            <a:ext cx="2345635" cy="808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D92F36-28F3-6D15-FAB0-CD691143A7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123" y="5526156"/>
            <a:ext cx="1477617" cy="1477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CF14D7-4982-BFE0-355E-854885A1BE96}"/>
              </a:ext>
            </a:extLst>
          </p:cNvPr>
          <p:cNvSpPr txBox="1"/>
          <p:nvPr/>
        </p:nvSpPr>
        <p:spPr>
          <a:xfrm>
            <a:off x="606747" y="4407445"/>
            <a:ext cx="295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2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26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–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27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 일 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1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차 강의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  </a:t>
            </a:r>
            <a:endParaRPr kumimoji="1" lang="ko-US" altLang="en-US" dirty="0">
              <a:solidFill>
                <a:schemeClr val="bg1"/>
              </a:solidFill>
              <a:highlight>
                <a:srgbClr val="553CC4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80698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93F5B-B830-14EA-82A9-BED1FAE5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Basic Prompt Engineering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R" dirty="0"/>
              <a:t>Context Window</a:t>
            </a:r>
            <a:endParaRPr kumimoji="1" lang="ko-US" altLang="en-US" dirty="0"/>
          </a:p>
        </p:txBody>
      </p:sp>
      <p:pic>
        <p:nvPicPr>
          <p:cNvPr id="9" name="Google Shape;142;p26">
            <a:extLst>
              <a:ext uri="{FF2B5EF4-FFF2-40B4-BE49-F238E27FC236}">
                <a16:creationId xmlns:a16="http://schemas.microsoft.com/office/drawing/2014/main" id="{F399A662-FE2C-036E-0CD3-7C162A3C0AF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4082" y="2067357"/>
            <a:ext cx="1253084" cy="136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3C13C96E-664B-074A-462A-AF23329441A9}"/>
              </a:ext>
            </a:extLst>
          </p:cNvPr>
          <p:cNvSpPr/>
          <p:nvPr/>
        </p:nvSpPr>
        <p:spPr>
          <a:xfrm>
            <a:off x="841830" y="2483765"/>
            <a:ext cx="655545" cy="256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sz="11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6DA8436-701D-562C-FAE0-189C93720258}"/>
              </a:ext>
            </a:extLst>
          </p:cNvPr>
          <p:cNvGrpSpPr/>
          <p:nvPr/>
        </p:nvGrpSpPr>
        <p:grpSpPr>
          <a:xfrm>
            <a:off x="1497375" y="1403809"/>
            <a:ext cx="4439582" cy="5263476"/>
            <a:chOff x="4195828" y="1934493"/>
            <a:chExt cx="2090057" cy="2737207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047BD9B-8E63-CDA1-E207-532AF8C0BA06}"/>
                </a:ext>
              </a:extLst>
            </p:cNvPr>
            <p:cNvSpPr/>
            <p:nvPr/>
          </p:nvSpPr>
          <p:spPr>
            <a:xfrm>
              <a:off x="4195828" y="1934493"/>
              <a:ext cx="2090057" cy="2737207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10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CF5B9E07-3D1C-6E39-E022-052F6ABDE685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1" y="3883990"/>
              <a:ext cx="0" cy="16614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EB1FEC3-0173-C732-0AD3-15EB2C93AFAF}"/>
                </a:ext>
              </a:extLst>
            </p:cNvPr>
            <p:cNvSpPr/>
            <p:nvPr/>
          </p:nvSpPr>
          <p:spPr>
            <a:xfrm>
              <a:off x="4334327" y="4050132"/>
              <a:ext cx="1785095" cy="54136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1100" b="1" dirty="0">
                  <a:solidFill>
                    <a:schemeClr val="bg1"/>
                  </a:solidFill>
                </a:rPr>
                <a:t># </a:t>
              </a:r>
              <a:r>
                <a:rPr kumimoji="1" lang="en-US" altLang="ko-KR" sz="1100" b="1" dirty="0" err="1">
                  <a:solidFill>
                    <a:schemeClr val="bg1"/>
                  </a:solidFill>
                </a:rPr>
                <a:t>App.java</a:t>
              </a:r>
              <a:endParaRPr kumimoji="1" lang="en-US" altLang="ko-KR" sz="1100" b="1" dirty="0">
                <a:solidFill>
                  <a:schemeClr val="bg1"/>
                </a:solidFill>
              </a:endParaRPr>
            </a:p>
            <a:p>
              <a:r>
                <a:rPr kumimoji="1" lang="en-US" altLang="ko-US" sz="1100" b="1" dirty="0">
                  <a:solidFill>
                    <a:schemeClr val="bg1"/>
                  </a:solidFill>
                </a:rPr>
                <a:t>```java</a:t>
              </a:r>
            </a:p>
            <a:p>
              <a:r>
                <a:rPr kumimoji="1" lang="en-US" altLang="ko-US" sz="1100" b="1" dirty="0">
                  <a:solidFill>
                    <a:schemeClr val="bg1"/>
                  </a:solidFill>
                </a:rPr>
                <a:t>Public class …</a:t>
              </a:r>
            </a:p>
            <a:p>
              <a:r>
                <a:rPr kumimoji="1" lang="en-US" altLang="ko-US" sz="1100" b="1" dirty="0">
                  <a:solidFill>
                    <a:schemeClr val="bg1"/>
                  </a:solidFill>
                </a:rPr>
                <a:t>```</a:t>
              </a:r>
              <a:endParaRPr kumimoji="1" lang="ko-US" altLang="en-US" sz="1100" b="1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37B0AB32-BBCA-3DE5-A567-1F35D0534AEA}"/>
                </a:ext>
              </a:extLst>
            </p:cNvPr>
            <p:cNvGrpSpPr/>
            <p:nvPr/>
          </p:nvGrpSpPr>
          <p:grpSpPr>
            <a:xfrm>
              <a:off x="4332514" y="2081868"/>
              <a:ext cx="1786910" cy="1861201"/>
              <a:chOff x="5363025" y="1951242"/>
              <a:chExt cx="1786910" cy="1861201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D6F1504-4D40-9D38-8628-4657E224BEBC}"/>
                  </a:ext>
                </a:extLst>
              </p:cNvPr>
              <p:cNvSpPr/>
              <p:nvPr/>
            </p:nvSpPr>
            <p:spPr>
              <a:xfrm>
                <a:off x="5499688" y="2041992"/>
                <a:ext cx="1526426" cy="288479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100" i="1" dirty="0">
                    <a:solidFill>
                      <a:schemeClr val="accent1"/>
                    </a:solidFill>
                  </a:rPr>
                  <a:t>페르소나 설정</a:t>
                </a:r>
                <a:r>
                  <a:rPr kumimoji="1" lang="en-US" altLang="ko-KR" sz="1100" i="1" dirty="0">
                    <a:solidFill>
                      <a:schemeClr val="accent1"/>
                    </a:solidFill>
                  </a:rPr>
                  <a:t>:</a:t>
                </a:r>
                <a:r>
                  <a:rPr kumimoji="1" lang="ko-KR" altLang="en-US" sz="1100" i="1" dirty="0">
                    <a:solidFill>
                      <a:schemeClr val="accent1"/>
                    </a:solidFill>
                  </a:rPr>
                  <a:t> </a:t>
                </a:r>
                <a:endParaRPr kumimoji="1" lang="en-US" altLang="ko-KR" sz="1100" i="1" dirty="0">
                  <a:solidFill>
                    <a:schemeClr val="accent1"/>
                  </a:solidFill>
                </a:endParaRPr>
              </a:p>
              <a:p>
                <a:pPr algn="ctr"/>
                <a:r>
                  <a:rPr kumimoji="1" lang="ko-KR" altLang="en-US" sz="1100" dirty="0">
                    <a:solidFill>
                      <a:schemeClr val="tx1"/>
                    </a:solidFill>
                  </a:rPr>
                  <a:t>넌 </a:t>
                </a:r>
                <a:r>
                  <a:rPr kumimoji="1" lang="ko-KR" altLang="en-US" sz="1100" dirty="0" err="1">
                    <a:solidFill>
                      <a:schemeClr val="tx1"/>
                    </a:solidFill>
                  </a:rPr>
                  <a:t>클린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-</a:t>
                </a:r>
                <a:r>
                  <a:rPr kumimoji="1" lang="ko-KR" altLang="en-US" sz="1100" dirty="0">
                    <a:solidFill>
                      <a:schemeClr val="tx1"/>
                    </a:solidFill>
                  </a:rPr>
                  <a:t>아키텍처를 지향하는 시니어 개발자야</a:t>
                </a:r>
                <a:endParaRPr kumimoji="1" lang="ko-US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702C2FE-AC92-4A78-CAC3-D70E4E743878}"/>
                  </a:ext>
                </a:extLst>
              </p:cNvPr>
              <p:cNvSpPr/>
              <p:nvPr/>
            </p:nvSpPr>
            <p:spPr>
              <a:xfrm>
                <a:off x="5499688" y="2428968"/>
                <a:ext cx="1526426" cy="288479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100" i="1" dirty="0">
                    <a:solidFill>
                      <a:schemeClr val="accent1"/>
                    </a:solidFill>
                  </a:rPr>
                  <a:t>구체적 미션</a:t>
                </a:r>
                <a:r>
                  <a:rPr kumimoji="1" lang="en-US" altLang="ko-KR" sz="1100" i="1" dirty="0">
                    <a:solidFill>
                      <a:schemeClr val="accent1"/>
                    </a:solidFill>
                  </a:rPr>
                  <a:t>:</a:t>
                </a:r>
                <a:r>
                  <a:rPr kumimoji="1" lang="ko-KR" altLang="en-US" sz="1100" i="1" dirty="0">
                    <a:solidFill>
                      <a:schemeClr val="tx1"/>
                    </a:solidFill>
                  </a:rPr>
                  <a:t> </a:t>
                </a:r>
                <a:br>
                  <a:rPr kumimoji="1" lang="en-US" altLang="ko-KR" sz="1100" dirty="0">
                    <a:solidFill>
                      <a:schemeClr val="tx1"/>
                    </a:solidFill>
                  </a:rPr>
                </a:br>
                <a:r>
                  <a:rPr kumimoji="1" lang="ko-KR" altLang="en-US" sz="1100" dirty="0">
                    <a:solidFill>
                      <a:schemeClr val="tx1"/>
                    </a:solidFill>
                  </a:rPr>
                  <a:t>음식 </a:t>
                </a:r>
                <a:r>
                  <a:rPr kumimoji="1" lang="ko-KR" altLang="en-US" sz="1100" dirty="0" err="1">
                    <a:solidFill>
                      <a:schemeClr val="tx1"/>
                    </a:solidFill>
                  </a:rPr>
                  <a:t>배달앱을</a:t>
                </a:r>
                <a:r>
                  <a:rPr kumimoji="1" lang="ko-KR" altLang="en-US" sz="1100" dirty="0">
                    <a:solidFill>
                      <a:schemeClr val="tx1"/>
                    </a:solidFill>
                  </a:rPr>
                  <a:t> 스프링 부트 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3</a:t>
                </a:r>
                <a:r>
                  <a:rPr kumimoji="1" lang="ko-KR" altLang="en-US" sz="1100" dirty="0">
                    <a:solidFill>
                      <a:schemeClr val="tx1"/>
                    </a:solidFill>
                  </a:rPr>
                  <a:t>버전 이용해서 작성</a:t>
                </a:r>
                <a:endParaRPr kumimoji="1"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1966219-EC12-87FA-1105-995C16210C72}"/>
                  </a:ext>
                </a:extLst>
              </p:cNvPr>
              <p:cNvSpPr/>
              <p:nvPr/>
            </p:nvSpPr>
            <p:spPr>
              <a:xfrm>
                <a:off x="5496661" y="2818849"/>
                <a:ext cx="1526426" cy="330217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100" i="1" dirty="0">
                    <a:solidFill>
                      <a:schemeClr val="accent1"/>
                    </a:solidFill>
                  </a:rPr>
                  <a:t>결과 포맷</a:t>
                </a:r>
                <a:r>
                  <a:rPr kumimoji="1" lang="en-US" altLang="ko-KR" sz="1100" i="1" dirty="0">
                    <a:solidFill>
                      <a:schemeClr val="accent1"/>
                    </a:solidFill>
                  </a:rPr>
                  <a:t>:</a:t>
                </a:r>
                <a:r>
                  <a:rPr kumimoji="1" lang="ko-KR" altLang="en-US" sz="1100" dirty="0">
                    <a:solidFill>
                      <a:schemeClr val="tx1"/>
                    </a:solidFill>
                  </a:rPr>
                  <a:t> </a:t>
                </a:r>
                <a:br>
                  <a:rPr kumimoji="1" lang="en-US" altLang="ko-KR" sz="1100" dirty="0">
                    <a:solidFill>
                      <a:schemeClr val="tx1"/>
                    </a:solidFill>
                  </a:rPr>
                </a:br>
                <a:r>
                  <a:rPr kumimoji="1" lang="en-US" altLang="ko-KR" sz="1100" dirty="0">
                    <a:solidFill>
                      <a:schemeClr val="tx1"/>
                    </a:solidFill>
                  </a:rPr>
                  <a:t>Markdown</a:t>
                </a:r>
                <a:r>
                  <a:rPr kumimoji="1"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kumimoji="1" lang="ko-KR" altLang="en-US" sz="1100" dirty="0" err="1">
                    <a:solidFill>
                      <a:schemeClr val="tx1"/>
                    </a:solidFill>
                  </a:rPr>
                  <a:t>으로</a:t>
                </a:r>
                <a:r>
                  <a:rPr kumimoji="1"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``` ~ ``` </a:t>
                </a:r>
                <a:r>
                  <a:rPr kumimoji="1" lang="ko-KR" altLang="en-US" sz="1100" dirty="0">
                    <a:solidFill>
                      <a:schemeClr val="tx1"/>
                    </a:solidFill>
                  </a:rPr>
                  <a:t>로 </a:t>
                </a:r>
                <a:endParaRPr kumimoji="1" lang="ko-US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2D8A6BAF-E8D1-8C63-01D3-F95573E8579E}"/>
                  </a:ext>
                </a:extLst>
              </p:cNvPr>
              <p:cNvSpPr/>
              <p:nvPr/>
            </p:nvSpPr>
            <p:spPr>
              <a:xfrm>
                <a:off x="5363025" y="1951242"/>
                <a:ext cx="1786910" cy="18612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US" altLang="en-US" sz="110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041073-21E4-605C-1061-F837F98124AA}"/>
              </a:ext>
            </a:extLst>
          </p:cNvPr>
          <p:cNvSpPr/>
          <p:nvPr/>
        </p:nvSpPr>
        <p:spPr>
          <a:xfrm>
            <a:off x="2071578" y="4149496"/>
            <a:ext cx="3242348" cy="92923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i="1" dirty="0">
                <a:solidFill>
                  <a:schemeClr val="accent1"/>
                </a:solidFill>
              </a:rPr>
              <a:t>예를 들면</a:t>
            </a:r>
            <a:r>
              <a:rPr kumimoji="1" lang="ko-KR" altLang="en-US" sz="1100" dirty="0">
                <a:solidFill>
                  <a:schemeClr val="tx1"/>
                </a:solidFill>
              </a:rPr>
              <a:t> 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en-US" altLang="ko-KR" sz="1100" dirty="0">
                <a:solidFill>
                  <a:schemeClr val="tx1"/>
                </a:solidFill>
              </a:rPr>
              <a:t># </a:t>
            </a:r>
            <a:r>
              <a:rPr kumimoji="1" lang="en-US" altLang="ko-KR" sz="1100" dirty="0" err="1">
                <a:solidFill>
                  <a:schemeClr val="tx1"/>
                </a:solidFill>
              </a:rPr>
              <a:t>App.java</a:t>
            </a:r>
            <a:endParaRPr kumimoji="1" lang="en-US" altLang="ko-KR" sz="1100" dirty="0">
              <a:solidFill>
                <a:schemeClr val="tx1"/>
              </a:solidFill>
            </a:endParaRPr>
          </a:p>
          <a:p>
            <a:r>
              <a:rPr kumimoji="1" lang="en-US" altLang="ko-US" sz="1100" dirty="0">
                <a:solidFill>
                  <a:schemeClr val="tx1"/>
                </a:solidFill>
              </a:rPr>
              <a:t>```java</a:t>
            </a:r>
          </a:p>
          <a:p>
            <a:r>
              <a:rPr kumimoji="1" lang="en-US" altLang="ko-US" sz="1100" dirty="0">
                <a:solidFill>
                  <a:schemeClr val="tx1"/>
                </a:solidFill>
              </a:rPr>
              <a:t>Public class …</a:t>
            </a:r>
          </a:p>
          <a:p>
            <a:r>
              <a:rPr kumimoji="1" lang="en-US" altLang="ko-US" sz="1100" dirty="0">
                <a:solidFill>
                  <a:schemeClr val="tx1"/>
                </a:solidFill>
              </a:rPr>
              <a:t>```</a:t>
            </a:r>
            <a:endParaRPr kumimoji="1" lang="ko-US" altLang="en-US" sz="1100" dirty="0">
              <a:solidFill>
                <a:schemeClr val="tx1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C0C5E0A-C46D-9D92-E3AF-B382109FE966}"/>
              </a:ext>
            </a:extLst>
          </p:cNvPr>
          <p:cNvCxnSpPr>
            <a:cxnSpLocks/>
          </p:cNvCxnSpPr>
          <p:nvPr/>
        </p:nvCxnSpPr>
        <p:spPr>
          <a:xfrm>
            <a:off x="6826340" y="1418318"/>
            <a:ext cx="0" cy="52489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194E6AC-F3FB-5FCA-F537-47E09C906F78}"/>
              </a:ext>
            </a:extLst>
          </p:cNvPr>
          <p:cNvSpPr txBox="1"/>
          <p:nvPr/>
        </p:nvSpPr>
        <p:spPr>
          <a:xfrm rot="16200000">
            <a:off x="5726847" y="3508107"/>
            <a:ext cx="2969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dirty="0"/>
              <a:t>총</a:t>
            </a:r>
            <a:r>
              <a:rPr kumimoji="1" lang="ko-KR" altLang="en-US" dirty="0"/>
              <a:t> </a:t>
            </a:r>
            <a:r>
              <a:rPr kumimoji="1" lang="ko-US" altLang="en-US" dirty="0"/>
              <a:t>컨텍스트</a:t>
            </a:r>
            <a:r>
              <a:rPr kumimoji="1" lang="ko-KR" altLang="en-US" dirty="0"/>
              <a:t> 윈도우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사이즈</a:t>
            </a:r>
            <a:endParaRPr kumimoji="1" lang="en-US" altLang="ko-KR" dirty="0"/>
          </a:p>
          <a:p>
            <a:r>
              <a:rPr kumimoji="1" lang="en-US" altLang="ko-US" dirty="0"/>
              <a:t> </a:t>
            </a:r>
            <a:endParaRPr kumimoji="1" lang="ko-US" alt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84A8D4F-40AC-88C6-4192-66526FB41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" t="25415" r="34982"/>
          <a:stretch/>
        </p:blipFill>
        <p:spPr bwMode="auto">
          <a:xfrm>
            <a:off x="7447823" y="2605839"/>
            <a:ext cx="4679058" cy="219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5C27638-8B55-53E8-D219-3E035EA854FB}"/>
              </a:ext>
            </a:extLst>
          </p:cNvPr>
          <p:cNvCxnSpPr>
            <a:cxnSpLocks/>
          </p:cNvCxnSpPr>
          <p:nvPr/>
        </p:nvCxnSpPr>
        <p:spPr>
          <a:xfrm>
            <a:off x="6204857" y="1403808"/>
            <a:ext cx="0" cy="386236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9920581-BD88-1727-6680-B43B4828151E}"/>
              </a:ext>
            </a:extLst>
          </p:cNvPr>
          <p:cNvCxnSpPr>
            <a:cxnSpLocks/>
          </p:cNvCxnSpPr>
          <p:nvPr/>
        </p:nvCxnSpPr>
        <p:spPr>
          <a:xfrm>
            <a:off x="6204857" y="5472047"/>
            <a:ext cx="0" cy="11952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E5270B7-8F09-76D8-93AB-B09429543CD4}"/>
              </a:ext>
            </a:extLst>
          </p:cNvPr>
          <p:cNvSpPr txBox="1"/>
          <p:nvPr/>
        </p:nvSpPr>
        <p:spPr>
          <a:xfrm rot="16200000">
            <a:off x="5980764" y="588499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output</a:t>
            </a:r>
            <a:endParaRPr kumimoji="1" lang="ko-US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2DB578-ECEA-F39B-A189-676B5EBA1BB3}"/>
              </a:ext>
            </a:extLst>
          </p:cNvPr>
          <p:cNvSpPr txBox="1"/>
          <p:nvPr/>
        </p:nvSpPr>
        <p:spPr>
          <a:xfrm rot="16200000">
            <a:off x="6042800" y="314564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input</a:t>
            </a:r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218524449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C137-283A-FD00-9E1E-40BF05ED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313A8-C6E9-30BD-0587-01994570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주요 오픈소스 </a:t>
            </a:r>
            <a:r>
              <a:rPr kumimoji="1" lang="en-US" altLang="ko-KR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907AE-DDC5-4771-C313-96EF13728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1" y="1421105"/>
            <a:ext cx="4414159" cy="4888215"/>
          </a:xfrm>
        </p:spPr>
        <p:txBody>
          <a:bodyPr/>
          <a:lstStyle/>
          <a:p>
            <a:r>
              <a:rPr lang="en-US" altLang="ko-Kore-KR" dirty="0" err="1"/>
              <a:t>Mixtral</a:t>
            </a:r>
            <a:r>
              <a:rPr lang="en-US" altLang="ko-Kore-KR" dirty="0"/>
              <a:t> 8x7B</a:t>
            </a:r>
          </a:p>
          <a:p>
            <a:r>
              <a:rPr lang="ko-KR" altLang="en-US" dirty="0" err="1">
                <a:solidFill>
                  <a:srgbClr val="4F4F4F"/>
                </a:solidFill>
                <a:latin typeface="ES Peak"/>
              </a:rPr>
              <a:t>미스트랄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 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AI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 사에서 만든 모델</a:t>
            </a:r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r>
              <a:rPr lang="en-US" altLang="ko-KR" b="0" i="0" dirty="0" err="1">
                <a:solidFill>
                  <a:srgbClr val="4F4F4F"/>
                </a:solidFill>
                <a:effectLst/>
                <a:latin typeface="ES Peak"/>
              </a:rPr>
              <a:t>MoE</a:t>
            </a:r>
            <a:r>
              <a:rPr lang="en-US" altLang="ko-KR" b="0" i="0" dirty="0">
                <a:solidFill>
                  <a:srgbClr val="4F4F4F"/>
                </a:solidFill>
                <a:effectLst/>
                <a:latin typeface="ES Peak"/>
              </a:rPr>
              <a:t> </a:t>
            </a:r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모델</a:t>
            </a:r>
            <a:r>
              <a:rPr lang="en-US" altLang="ko-KR" b="0" i="0" dirty="0">
                <a:solidFill>
                  <a:srgbClr val="4F4F4F"/>
                </a:solidFill>
                <a:effectLst/>
                <a:latin typeface="ES Peak"/>
              </a:rPr>
              <a:t>(Mixture-of-Experts)</a:t>
            </a:r>
          </a:p>
          <a:p>
            <a:r>
              <a:rPr lang="ko-KR" altLang="en-US" dirty="0">
                <a:solidFill>
                  <a:srgbClr val="4F4F4F"/>
                </a:solidFill>
                <a:latin typeface="ES Peak"/>
              </a:rPr>
              <a:t>전문가는 특정 부분에서 특화된 작업을 수행하는 모델의 하위 네트워크를 의미</a:t>
            </a:r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r>
              <a:rPr lang="en-US" altLang="ko-KR" b="0" i="0" dirty="0">
                <a:solidFill>
                  <a:srgbClr val="4F4F4F"/>
                </a:solidFill>
                <a:effectLst/>
                <a:latin typeface="ES Peak"/>
              </a:rPr>
              <a:t>LLama2 70B</a:t>
            </a:r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 성능을 넘는 것으로 측정됨</a:t>
            </a:r>
            <a:endParaRPr lang="en-US" altLang="ko-KR" b="0" i="0" dirty="0">
              <a:solidFill>
                <a:srgbClr val="4F4F4F"/>
              </a:solidFill>
              <a:effectLst/>
              <a:latin typeface="ES Pea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1E717B-69B1-4E59-266A-D1EC8A8A5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631" y="1485900"/>
            <a:ext cx="5486400" cy="2171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881DF4-6AC2-75B7-57F3-4C0754A12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955" y="3807618"/>
            <a:ext cx="3983751" cy="204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770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C137-283A-FD00-9E1E-40BF05ED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313A8-C6E9-30BD-0587-01994570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주요 오픈소스 </a:t>
            </a:r>
            <a:r>
              <a:rPr kumimoji="1" lang="en-US" altLang="ko-KR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907AE-DDC5-4771-C313-96EF13728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1" y="1421105"/>
            <a:ext cx="4414159" cy="4888215"/>
          </a:xfrm>
        </p:spPr>
        <p:txBody>
          <a:bodyPr/>
          <a:lstStyle/>
          <a:p>
            <a:r>
              <a:rPr lang="en-US" altLang="ko-Kore-KR" dirty="0"/>
              <a:t>Yi</a:t>
            </a:r>
          </a:p>
          <a:p>
            <a:r>
              <a:rPr lang="en-US" altLang="ko-KR" dirty="0">
                <a:solidFill>
                  <a:srgbClr val="4F4F4F"/>
                </a:solidFill>
                <a:latin typeface="ES Peak"/>
              </a:rPr>
              <a:t>01.AI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 에서 개발</a:t>
            </a:r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r>
              <a:rPr lang="en-US" altLang="ko-KR" dirty="0">
                <a:solidFill>
                  <a:srgbClr val="4F4F4F"/>
                </a:solidFill>
                <a:latin typeface="ES Peak"/>
              </a:rPr>
              <a:t>6B, 34B 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모델 제공</a:t>
            </a:r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r>
              <a:rPr lang="en-US" altLang="ko-KR" dirty="0">
                <a:solidFill>
                  <a:srgbClr val="4F4F4F"/>
                </a:solidFill>
                <a:latin typeface="ES Peak"/>
              </a:rPr>
              <a:t>Llama 2 70B, Falcon 180B 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모델 급 성능 제공</a:t>
            </a:r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r>
              <a:rPr lang="ko-KR" altLang="en-US" dirty="0">
                <a:solidFill>
                  <a:srgbClr val="4F4F4F"/>
                </a:solidFill>
                <a:latin typeface="ES Peak"/>
              </a:rPr>
              <a:t>큰 컨텍스트 지원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(20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만 토큰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AF1FFB-5EF4-156B-4B4C-6C13709FE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395" y="2528887"/>
            <a:ext cx="4512062" cy="208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742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C137-283A-FD00-9E1E-40BF05ED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313A8-C6E9-30BD-0587-01994570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주요 오픈소스 </a:t>
            </a:r>
            <a:r>
              <a:rPr kumimoji="1" lang="en-US" altLang="ko-KR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907AE-DDC5-4771-C313-96EF13728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1" y="1421105"/>
            <a:ext cx="4414159" cy="4888215"/>
          </a:xfrm>
        </p:spPr>
        <p:txBody>
          <a:bodyPr/>
          <a:lstStyle/>
          <a:p>
            <a:r>
              <a:rPr lang="en-US" altLang="ko-Kore-KR" dirty="0"/>
              <a:t>Falcon</a:t>
            </a:r>
          </a:p>
          <a:p>
            <a:r>
              <a:rPr lang="en-US" altLang="ko-KR" dirty="0">
                <a:solidFill>
                  <a:srgbClr val="4F4F4F"/>
                </a:solidFill>
                <a:latin typeface="ES Peak"/>
              </a:rPr>
              <a:t>UAE(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아랍에미리트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)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 기술혁신연구소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180B, 40B, 75B, 1.3B 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모델 제공</a:t>
            </a:r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r>
              <a:rPr lang="en-US" altLang="ko-KR" dirty="0">
                <a:solidFill>
                  <a:srgbClr val="4F4F4F"/>
                </a:solidFill>
                <a:latin typeface="ES Peak"/>
              </a:rPr>
              <a:t>11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개 언어 지원</a:t>
            </a:r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r>
              <a:rPr lang="ko-KR" altLang="en-US" dirty="0">
                <a:solidFill>
                  <a:srgbClr val="4F4F4F"/>
                </a:solidFill>
                <a:latin typeface="ES Peak"/>
              </a:rPr>
              <a:t>영어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,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 아랍어를 잘 처리함</a:t>
            </a:r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endParaRPr lang="en-US" altLang="ko-KR" dirty="0">
              <a:solidFill>
                <a:srgbClr val="4F4F4F"/>
              </a:solidFill>
              <a:latin typeface="ES Pea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EDFEAF-DAF3-D958-172F-8BEE81E7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119" y="2063750"/>
            <a:ext cx="50165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047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C137-283A-FD00-9E1E-40BF05ED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313A8-C6E9-30BD-0587-01994570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주요 오픈소스 </a:t>
            </a:r>
            <a:r>
              <a:rPr kumimoji="1" lang="en-US" altLang="ko-KR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907AE-DDC5-4771-C313-96EF13728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1" y="1421105"/>
            <a:ext cx="5188859" cy="4888215"/>
          </a:xfrm>
        </p:spPr>
        <p:txBody>
          <a:bodyPr/>
          <a:lstStyle/>
          <a:p>
            <a:r>
              <a:rPr lang="en-US" altLang="ko-Kore-KR" dirty="0" err="1"/>
              <a:t>LLaVA</a:t>
            </a:r>
            <a:r>
              <a:rPr lang="en-US" altLang="ko-Kore-KR" dirty="0"/>
              <a:t>: Large Language and Vision Assistant</a:t>
            </a:r>
          </a:p>
          <a:p>
            <a:r>
              <a:rPr lang="en-US" altLang="ko-KR" dirty="0" err="1">
                <a:solidFill>
                  <a:srgbClr val="4F4F4F"/>
                </a:solidFill>
                <a:latin typeface="ES Peak"/>
              </a:rPr>
              <a:t>NeurIPS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 2023 (Oral) 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논문지에 게재된 모델</a:t>
            </a:r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r>
              <a:rPr lang="ko-KR" altLang="en-US" dirty="0">
                <a:solidFill>
                  <a:srgbClr val="4F4F4F"/>
                </a:solidFill>
                <a:latin typeface="ES Peak"/>
              </a:rPr>
              <a:t>범용 시각적 및 언어 이해를 위한 비전 인코더와 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Vicuna</a:t>
            </a:r>
            <a:r>
              <a:rPr lang="ko-KR" altLang="en-US" dirty="0" err="1">
                <a:solidFill>
                  <a:srgbClr val="4F4F4F"/>
                </a:solidFill>
                <a:latin typeface="ES Peak"/>
              </a:rPr>
              <a:t>를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 결합한 모델</a:t>
            </a:r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endParaRPr lang="en-US" altLang="ko-KR" dirty="0">
              <a:solidFill>
                <a:srgbClr val="4F4F4F"/>
              </a:solidFill>
              <a:latin typeface="ES Peak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28C490-F581-6D13-A3F2-72BE73BD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5900" y="184785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3132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AC33A516-26BB-5E64-A358-45C8FDAC7828}"/>
              </a:ext>
            </a:extLst>
          </p:cNvPr>
          <p:cNvSpPr/>
          <p:nvPr/>
        </p:nvSpPr>
        <p:spPr>
          <a:xfrm>
            <a:off x="4909779" y="1586127"/>
            <a:ext cx="2775639" cy="3644494"/>
          </a:xfrm>
          <a:prstGeom prst="roundRect">
            <a:avLst>
              <a:gd name="adj" fmla="val 775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F001369-9925-B6F5-ED7F-37BBC689E9E5}"/>
              </a:ext>
            </a:extLst>
          </p:cNvPr>
          <p:cNvSpPr/>
          <p:nvPr/>
        </p:nvSpPr>
        <p:spPr>
          <a:xfrm>
            <a:off x="1443789" y="1616637"/>
            <a:ext cx="2775639" cy="4723254"/>
          </a:xfrm>
          <a:prstGeom prst="roundRect">
            <a:avLst>
              <a:gd name="adj" fmla="val 725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78771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폐쇄형 </a:t>
            </a:r>
            <a:r>
              <a:rPr kumimoji="1" lang="en-US" altLang="ko-K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 </a:t>
            </a: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기반 개발 환경 구성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F0C73C-2F06-C9E6-D94A-57C56E2B2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972" y="2213414"/>
            <a:ext cx="781199" cy="110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942A3F-9D0D-82E4-5430-4C7FD60D22EE}"/>
              </a:ext>
            </a:extLst>
          </p:cNvPr>
          <p:cNvSpPr txBox="1"/>
          <p:nvPr/>
        </p:nvSpPr>
        <p:spPr>
          <a:xfrm>
            <a:off x="5842150" y="3318314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Ollama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2211427-ABB0-93AF-68E2-268168EE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52" t="25018" r="18284" b="44171"/>
          <a:stretch/>
        </p:blipFill>
        <p:spPr>
          <a:xfrm>
            <a:off x="2357761" y="3023012"/>
            <a:ext cx="969798" cy="4783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B0F598-16CA-BBEF-495B-69704CD3307F}"/>
              </a:ext>
            </a:extLst>
          </p:cNvPr>
          <p:cNvSpPr txBox="1"/>
          <p:nvPr/>
        </p:nvSpPr>
        <p:spPr>
          <a:xfrm>
            <a:off x="2226946" y="3607212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LangChain</a:t>
            </a:r>
            <a:endParaRPr kumimoji="1" lang="ko-Kore-KR" altLang="en-US" dirty="0"/>
          </a:p>
        </p:txBody>
      </p:sp>
      <p:sp>
        <p:nvSpPr>
          <p:cNvPr id="11" name="왼쪽/오른쪽 화살표[L] 10">
            <a:extLst>
              <a:ext uri="{FF2B5EF4-FFF2-40B4-BE49-F238E27FC236}">
                <a16:creationId xmlns:a16="http://schemas.microsoft.com/office/drawing/2014/main" id="{C5E78271-B05F-E624-B237-17F2C9F0A0C7}"/>
              </a:ext>
            </a:extLst>
          </p:cNvPr>
          <p:cNvSpPr/>
          <p:nvPr/>
        </p:nvSpPr>
        <p:spPr>
          <a:xfrm>
            <a:off x="3767087" y="3436843"/>
            <a:ext cx="1512541" cy="28875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70438-10ED-AD0A-85F4-6AA8C9ADB27A}"/>
              </a:ext>
            </a:extLst>
          </p:cNvPr>
          <p:cNvSpPr txBox="1"/>
          <p:nvPr/>
        </p:nvSpPr>
        <p:spPr>
          <a:xfrm>
            <a:off x="4219428" y="3216484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Adapter</a:t>
            </a:r>
            <a:endParaRPr kumimoji="1" lang="ko-Kore-KR" altLang="en-US" sz="11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29B788-3E02-76D1-F5C1-CE7E1246D584}"/>
              </a:ext>
            </a:extLst>
          </p:cNvPr>
          <p:cNvSpPr txBox="1"/>
          <p:nvPr/>
        </p:nvSpPr>
        <p:spPr>
          <a:xfrm>
            <a:off x="2072250" y="1689231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LLM Toolkit</a:t>
            </a:r>
          </a:p>
          <a:p>
            <a:r>
              <a:rPr kumimoji="1" lang="en-US" altLang="ko-Kore-KR" dirty="0"/>
              <a:t>or application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CE6105-27EB-6C87-859F-A0D93A48E3EC}"/>
              </a:ext>
            </a:extLst>
          </p:cNvPr>
          <p:cNvSpPr txBox="1"/>
          <p:nvPr/>
        </p:nvSpPr>
        <p:spPr>
          <a:xfrm>
            <a:off x="5547218" y="1643065"/>
            <a:ext cx="1559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LLM Provider</a:t>
            </a:r>
            <a:endParaRPr kumimoji="1" lang="ko-Kore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A682C7C-F36D-E05A-2B1F-6674AB55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7646" y="4317086"/>
            <a:ext cx="1154902" cy="11549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6015CF-0860-C9D5-8ECC-4349CE933574}"/>
              </a:ext>
            </a:extLst>
          </p:cNvPr>
          <p:cNvSpPr txBox="1"/>
          <p:nvPr/>
        </p:nvSpPr>
        <p:spPr>
          <a:xfrm>
            <a:off x="2305698" y="535896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MetaGPT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87946E-E197-2FEB-5FEE-085F6D4D59DD}"/>
              </a:ext>
            </a:extLst>
          </p:cNvPr>
          <p:cNvSpPr txBox="1"/>
          <p:nvPr/>
        </p:nvSpPr>
        <p:spPr>
          <a:xfrm>
            <a:off x="4190930" y="4369452"/>
            <a:ext cx="7264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Network</a:t>
            </a:r>
            <a:endParaRPr kumimoji="1" lang="ko-Kore-KR" altLang="en-US" sz="1100" dirty="0"/>
          </a:p>
        </p:txBody>
      </p:sp>
      <p:sp>
        <p:nvSpPr>
          <p:cNvPr id="23" name="왼쪽/오른쪽 화살표[L] 22">
            <a:extLst>
              <a:ext uri="{FF2B5EF4-FFF2-40B4-BE49-F238E27FC236}">
                <a16:creationId xmlns:a16="http://schemas.microsoft.com/office/drawing/2014/main" id="{E31DD5AB-192C-472A-6969-5C1971187883}"/>
              </a:ext>
            </a:extLst>
          </p:cNvPr>
          <p:cNvSpPr/>
          <p:nvPr/>
        </p:nvSpPr>
        <p:spPr>
          <a:xfrm>
            <a:off x="3780739" y="4574032"/>
            <a:ext cx="1512541" cy="28875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63F3804C-F014-4AC7-7BB1-00F9AE83DE2F}"/>
              </a:ext>
            </a:extLst>
          </p:cNvPr>
          <p:cNvSpPr/>
          <p:nvPr/>
        </p:nvSpPr>
        <p:spPr>
          <a:xfrm>
            <a:off x="7879673" y="1564281"/>
            <a:ext cx="2775639" cy="4723253"/>
          </a:xfrm>
          <a:prstGeom prst="roundRect">
            <a:avLst>
              <a:gd name="adj" fmla="val 775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FD4D87-977F-B660-1E97-65C5BA4E2AF6}"/>
              </a:ext>
            </a:extLst>
          </p:cNvPr>
          <p:cNvSpPr txBox="1"/>
          <p:nvPr/>
        </p:nvSpPr>
        <p:spPr>
          <a:xfrm>
            <a:off x="8583651" y="1643064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LLM Model</a:t>
            </a:r>
            <a:endParaRPr kumimoji="1" lang="ko-Kore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152CBEB-214C-2BA4-3238-3EB6AB9D2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164" y="2332036"/>
            <a:ext cx="1625600" cy="5207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0B46A8A-EB38-1F2F-F3F3-0D52A1E534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5769" y="2785379"/>
            <a:ext cx="1270000" cy="127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F9B56CD-3188-89F5-BE5D-F10AD3E5F36B}"/>
              </a:ext>
            </a:extLst>
          </p:cNvPr>
          <p:cNvSpPr txBox="1"/>
          <p:nvPr/>
        </p:nvSpPr>
        <p:spPr>
          <a:xfrm>
            <a:off x="9443846" y="3216484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llama2</a:t>
            </a:r>
            <a:endParaRPr kumimoji="1" lang="ko-Kore-KR" altLang="en-US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949C54F-6034-BE03-CAD6-6C795ED19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685" y="3754852"/>
            <a:ext cx="1189237" cy="11396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5C97BD3-B999-3630-77C9-09693462856F}"/>
              </a:ext>
            </a:extLst>
          </p:cNvPr>
          <p:cNvSpPr txBox="1"/>
          <p:nvPr/>
        </p:nvSpPr>
        <p:spPr>
          <a:xfrm>
            <a:off x="9443846" y="4105494"/>
            <a:ext cx="84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alpaca</a:t>
            </a:r>
            <a:endParaRPr kumimoji="1" lang="ko-Kore-KR" altLang="en-US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05E8B8DA-D227-6C24-6565-1056D37D2D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6534" y="4952776"/>
            <a:ext cx="1030977" cy="710538"/>
          </a:xfrm>
          <a:prstGeom prst="rect">
            <a:avLst/>
          </a:prstGeom>
        </p:spPr>
      </p:pic>
      <p:sp>
        <p:nvSpPr>
          <p:cNvPr id="33" name="왼쪽/오른쪽 화살표[L] 32">
            <a:extLst>
              <a:ext uri="{FF2B5EF4-FFF2-40B4-BE49-F238E27FC236}">
                <a16:creationId xmlns:a16="http://schemas.microsoft.com/office/drawing/2014/main" id="{6A158828-25B4-5289-DCE9-44BD89241910}"/>
              </a:ext>
            </a:extLst>
          </p:cNvPr>
          <p:cNvSpPr/>
          <p:nvPr/>
        </p:nvSpPr>
        <p:spPr>
          <a:xfrm>
            <a:off x="3789036" y="5675703"/>
            <a:ext cx="4433689" cy="28875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106F967-7A9A-5B9E-F395-B3151479529A}"/>
              </a:ext>
            </a:extLst>
          </p:cNvPr>
          <p:cNvSpPr txBox="1"/>
          <p:nvPr/>
        </p:nvSpPr>
        <p:spPr>
          <a:xfrm>
            <a:off x="5553901" y="5483804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Load</a:t>
            </a:r>
            <a:endParaRPr kumimoji="1" lang="ko-Kore-KR" altLang="en-US" sz="11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71EC67BB-C26F-A0D4-FD1F-E77485F943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98507" y="3818262"/>
            <a:ext cx="812800" cy="8128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4AB4FA5-7643-B02F-B7CF-B7CC1A68E4D7}"/>
              </a:ext>
            </a:extLst>
          </p:cNvPr>
          <p:cNvSpPr txBox="1"/>
          <p:nvPr/>
        </p:nvSpPr>
        <p:spPr>
          <a:xfrm>
            <a:off x="5842150" y="463106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GPT4All</a:t>
            </a:r>
            <a:endParaRPr kumimoji="1" lang="ko-Kore-KR" altLang="en-US" dirty="0"/>
          </a:p>
        </p:txBody>
      </p:sp>
      <p:sp>
        <p:nvSpPr>
          <p:cNvPr id="37" name="왼쪽/오른쪽 화살표[L] 36">
            <a:extLst>
              <a:ext uri="{FF2B5EF4-FFF2-40B4-BE49-F238E27FC236}">
                <a16:creationId xmlns:a16="http://schemas.microsoft.com/office/drawing/2014/main" id="{8B8D8867-901B-9F74-D31B-C7EB80089120}"/>
              </a:ext>
            </a:extLst>
          </p:cNvPr>
          <p:cNvSpPr/>
          <p:nvPr/>
        </p:nvSpPr>
        <p:spPr>
          <a:xfrm>
            <a:off x="7163502" y="3403890"/>
            <a:ext cx="1252367" cy="28875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FFBA8D-B142-968E-8EFE-E6196E6F9183}"/>
              </a:ext>
            </a:extLst>
          </p:cNvPr>
          <p:cNvSpPr txBox="1"/>
          <p:nvPr/>
        </p:nvSpPr>
        <p:spPr>
          <a:xfrm>
            <a:off x="7541143" y="3187509"/>
            <a:ext cx="4956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Load</a:t>
            </a:r>
            <a:endParaRPr kumimoji="1" lang="ko-Kore-KR" altLang="en-US" sz="1100" dirty="0"/>
          </a:p>
        </p:txBody>
      </p:sp>
      <p:sp>
        <p:nvSpPr>
          <p:cNvPr id="39" name="왼쪽/오른쪽 화살표[L] 38">
            <a:extLst>
              <a:ext uri="{FF2B5EF4-FFF2-40B4-BE49-F238E27FC236}">
                <a16:creationId xmlns:a16="http://schemas.microsoft.com/office/drawing/2014/main" id="{A8EC07DF-ECB7-52F7-1158-8B0C1E965056}"/>
              </a:ext>
            </a:extLst>
          </p:cNvPr>
          <p:cNvSpPr/>
          <p:nvPr/>
        </p:nvSpPr>
        <p:spPr>
          <a:xfrm>
            <a:off x="659340" y="3791878"/>
            <a:ext cx="661027" cy="288757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805BC1-410E-2734-2D22-1D93E751B0EE}"/>
              </a:ext>
            </a:extLst>
          </p:cNvPr>
          <p:cNvSpPr txBox="1"/>
          <p:nvPr/>
        </p:nvSpPr>
        <p:spPr>
          <a:xfrm>
            <a:off x="639593" y="3501365"/>
            <a:ext cx="6335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Service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38272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6E85-55CB-78AF-2A70-DC147C24A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05B1F1-CC19-3724-284F-F54FFC065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78771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KR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Ollama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3DBA22-8CE6-CCCB-BA64-3ACA5B3E6A86}"/>
              </a:ext>
            </a:extLst>
          </p:cNvPr>
          <p:cNvSpPr txBox="1"/>
          <p:nvPr/>
        </p:nvSpPr>
        <p:spPr>
          <a:xfrm>
            <a:off x="1435100" y="1383784"/>
            <a:ext cx="8739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MacOS, Linux </a:t>
            </a:r>
            <a:r>
              <a:rPr lang="ko-KR" altLang="en-US" dirty="0"/>
              <a:t>환경에서 쉽게 로컬 </a:t>
            </a:r>
            <a:r>
              <a:rPr lang="en-US" altLang="ko-KR" dirty="0"/>
              <a:t>LLM</a:t>
            </a:r>
            <a:r>
              <a:rPr lang="ko-KR" altLang="en-US" dirty="0"/>
              <a:t>을 구축할 수 있는 솔루션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준비된 모델도 있어 쉽게 사용이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90C88D-ADDE-0044-2A4A-E181DA1A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199" y="183825"/>
            <a:ext cx="781199" cy="1104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52B7F5-E141-5AE3-6EFC-1AD12A44004F}"/>
              </a:ext>
            </a:extLst>
          </p:cNvPr>
          <p:cNvSpPr txBox="1"/>
          <p:nvPr/>
        </p:nvSpPr>
        <p:spPr>
          <a:xfrm>
            <a:off x="10894377" y="1288725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Ollama</a:t>
            </a:r>
            <a:endParaRPr kumimoji="1" lang="ko-Kore-KR" altLang="en-US" dirty="0"/>
          </a:p>
        </p:txBody>
      </p:sp>
      <p:sp>
        <p:nvSpPr>
          <p:cNvPr id="15" name="AutoShape 2" descr="Jan Logo">
            <a:hlinkClick r:id="rId3"/>
            <a:extLst>
              <a:ext uri="{FF2B5EF4-FFF2-40B4-BE49-F238E27FC236}">
                <a16:creationId xmlns:a16="http://schemas.microsoft.com/office/drawing/2014/main" id="{09B9617B-66A0-6AA9-FAE4-F05029705F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2825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F35915-8D2A-085B-A3C3-9D51761CC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243" y="1803202"/>
            <a:ext cx="4261267" cy="42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8467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KR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Ollama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F4A7A9-2A34-5767-B000-46DA9AA52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>
                <a:hlinkClick r:id="rId2"/>
              </a:rPr>
              <a:t>https://ollama.com/</a:t>
            </a:r>
            <a:endParaRPr lang="en-US" altLang="ko-Kore-KR" dirty="0"/>
          </a:p>
          <a:p>
            <a:r>
              <a:rPr lang="ko-KR" altLang="en-US" dirty="0"/>
              <a:t>다운로드 후 설치</a:t>
            </a:r>
            <a:endParaRPr lang="en-US" altLang="ko-KR" dirty="0"/>
          </a:p>
          <a:p>
            <a:r>
              <a:rPr lang="en-US" altLang="ko-Kore-KR" dirty="0"/>
              <a:t>macOS, Linux, Windows </a:t>
            </a:r>
            <a:r>
              <a:rPr lang="ko-KR" altLang="en-US" dirty="0"/>
              <a:t>모두 지원</a:t>
            </a:r>
            <a:endParaRPr lang="en-US" altLang="ko-Kore-KR" dirty="0"/>
          </a:p>
          <a:p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B60B4B-575F-331F-FC75-CEF17911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091" y="1171074"/>
            <a:ext cx="4223709" cy="241377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941139-5878-4004-D25D-2E8137217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091" y="3521869"/>
            <a:ext cx="4223710" cy="24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5749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KR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Ollama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F4A7A9-2A34-5767-B000-46DA9AA529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>
                <a:hlinkClick r:id="rId2"/>
              </a:rPr>
              <a:t>https://ollama.com/library</a:t>
            </a:r>
            <a:endParaRPr lang="en-US" altLang="ko-Kore-KR" dirty="0"/>
          </a:p>
          <a:p>
            <a:r>
              <a:rPr lang="en-US" altLang="ko-Kore-KR" dirty="0" err="1"/>
              <a:t>Ollama</a:t>
            </a:r>
            <a:r>
              <a:rPr lang="ko-KR" altLang="en-US" dirty="0"/>
              <a:t>에서 제공하는 모델</a:t>
            </a:r>
            <a:endParaRPr lang="en-US" altLang="ko-KR" dirty="0"/>
          </a:p>
          <a:p>
            <a:r>
              <a:rPr lang="ko-KR" altLang="en-US" dirty="0"/>
              <a:t>인기있는 모델은 대부분 제공</a:t>
            </a:r>
            <a:endParaRPr lang="en-US" altLang="ko-Kore-KR" dirty="0"/>
          </a:p>
          <a:p>
            <a:endParaRPr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F75B27-33C0-BA69-F554-92B84078A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861" y="1675616"/>
            <a:ext cx="6136270" cy="350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2064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KR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Ollama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F4A7A9-2A34-5767-B000-46DA9AA52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2" y="1421105"/>
            <a:ext cx="3822021" cy="4888215"/>
          </a:xfrm>
        </p:spPr>
        <p:txBody>
          <a:bodyPr/>
          <a:lstStyle/>
          <a:p>
            <a:r>
              <a:rPr lang="ko-KR" altLang="en-US" dirty="0"/>
              <a:t>특정 모델을 선택하면 다음과 같이 모델 정보를 확인 할 수 있음</a:t>
            </a:r>
            <a:endParaRPr lang="en-US" altLang="ko-Kore-KR" dirty="0"/>
          </a:p>
          <a:p>
            <a:r>
              <a:rPr lang="ko-Kore-KR" altLang="en-US" dirty="0"/>
              <a:t>모델의</a:t>
            </a:r>
            <a:r>
              <a:rPr lang="ko-KR" altLang="en-US" dirty="0"/>
              <a:t> </a:t>
            </a:r>
            <a:r>
              <a:rPr lang="en-US" altLang="ko-KR" dirty="0"/>
              <a:t>Tag</a:t>
            </a:r>
            <a:r>
              <a:rPr lang="ko-KR" altLang="en-US" dirty="0" err="1"/>
              <a:t>를</a:t>
            </a:r>
            <a:r>
              <a:rPr lang="ko-KR" altLang="en-US" dirty="0"/>
              <a:t> 확인해서 모델의 구체적인 정보를 선택 가능</a:t>
            </a:r>
            <a:endParaRPr lang="en-US" altLang="ko-KR" dirty="0"/>
          </a:p>
          <a:p>
            <a:r>
              <a:rPr lang="ko-Kore-KR" altLang="en-US" dirty="0"/>
              <a:t>모델마다</a:t>
            </a:r>
            <a:r>
              <a:rPr lang="ko-KR" altLang="en-US" dirty="0"/>
              <a:t> </a:t>
            </a:r>
            <a:r>
              <a:rPr lang="en-US" altLang="ko-KR" dirty="0"/>
              <a:t>Tag</a:t>
            </a:r>
            <a:r>
              <a:rPr lang="ko-KR" altLang="en-US" dirty="0"/>
              <a:t>의 구성 정보가 조금씩 다르므로 주의해서 확인</a:t>
            </a:r>
            <a:r>
              <a:rPr lang="en-US" altLang="ko-KR" dirty="0"/>
              <a:t>(</a:t>
            </a:r>
            <a:r>
              <a:rPr lang="ko-KR" altLang="en-US" dirty="0"/>
              <a:t>편하게 사용하려면 </a:t>
            </a:r>
            <a:r>
              <a:rPr lang="en-US" altLang="ko-KR" dirty="0"/>
              <a:t>latest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608B7C-EA5A-C59A-C562-1DA006F79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699" y="1421105"/>
            <a:ext cx="3388956" cy="4171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95DF5D-DE38-610F-A5FE-CFC4CB2EF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331" y="1401691"/>
            <a:ext cx="3585278" cy="468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15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KR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Ollama</a:t>
            </a: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en-US" altLang="ko-K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Tag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F4A7A9-2A34-5767-B000-46DA9AA529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2" y="1421105"/>
            <a:ext cx="10446658" cy="4888215"/>
          </a:xfrm>
        </p:spPr>
        <p:txBody>
          <a:bodyPr/>
          <a:lstStyle/>
          <a:p>
            <a:r>
              <a:rPr lang="ko-KR" altLang="en-US" dirty="0"/>
              <a:t>기본 태그</a:t>
            </a:r>
            <a:endParaRPr lang="en-US" altLang="ko-KR" dirty="0"/>
          </a:p>
          <a:p>
            <a:pPr lvl="1">
              <a:buFont typeface="시스템 서체 일반체"/>
              <a:buChar char="-"/>
            </a:pPr>
            <a:r>
              <a:rPr lang="en-US" altLang="ko-Kore-KR" sz="1400" dirty="0"/>
              <a:t>Latest : </a:t>
            </a:r>
            <a:r>
              <a:rPr lang="ko-KR" altLang="en-US" sz="1400" dirty="0"/>
              <a:t>최신모델</a:t>
            </a:r>
            <a:endParaRPr lang="en-US" altLang="ko-KR" sz="1400" dirty="0"/>
          </a:p>
          <a:p>
            <a:pPr lvl="1">
              <a:buFont typeface="시스템 서체 일반체"/>
              <a:buChar char="-"/>
            </a:pPr>
            <a:r>
              <a:rPr lang="en-US" altLang="ko-KR" sz="1400" dirty="0" err="1"/>
              <a:t>vX</a:t>
            </a:r>
            <a:r>
              <a:rPr lang="en-US" altLang="ko-KR" sz="1400" dirty="0"/>
              <a:t> : </a:t>
            </a:r>
            <a:r>
              <a:rPr lang="ko-KR" altLang="en-US" sz="1400" dirty="0"/>
              <a:t>모델의 버전</a:t>
            </a:r>
            <a:endParaRPr lang="en-US" altLang="ko-KR" sz="1400" dirty="0"/>
          </a:p>
          <a:p>
            <a:r>
              <a:rPr lang="ko-KR" altLang="en-US" dirty="0"/>
              <a:t>용도</a:t>
            </a:r>
            <a:endParaRPr lang="en-US" altLang="ko-KR" dirty="0"/>
          </a:p>
          <a:p>
            <a:pPr lvl="1">
              <a:buFont typeface="시스템 서체 일반체"/>
              <a:buChar char="-"/>
            </a:pPr>
            <a:r>
              <a:rPr lang="en-US" altLang="ko-Kore-KR" sz="1400" dirty="0"/>
              <a:t>Instruct : </a:t>
            </a:r>
            <a:r>
              <a:rPr lang="ko-KR" altLang="en-US" sz="1400" dirty="0"/>
              <a:t>채팅 전용으로 </a:t>
            </a:r>
            <a:r>
              <a:rPr lang="en-US" altLang="ko-KR" sz="1400" dirty="0"/>
              <a:t>Fine-tuning </a:t>
            </a:r>
            <a:r>
              <a:rPr lang="ko-KR" altLang="en-US" sz="1400" dirty="0"/>
              <a:t>한 모델</a:t>
            </a:r>
            <a:r>
              <a:rPr lang="en-US" altLang="ko-KR" sz="1400" dirty="0"/>
              <a:t>(Default)</a:t>
            </a:r>
          </a:p>
          <a:p>
            <a:pPr lvl="1">
              <a:buFont typeface="시스템 서체 일반체"/>
              <a:buChar char="-"/>
            </a:pPr>
            <a:r>
              <a:rPr lang="en-US" altLang="ko-Kore-KR" sz="1400" dirty="0"/>
              <a:t>Text :</a:t>
            </a:r>
            <a:r>
              <a:rPr lang="ko-KR" altLang="en-US" sz="1400" dirty="0"/>
              <a:t> 텍스트</a:t>
            </a:r>
            <a:r>
              <a:rPr lang="en-US" altLang="ko-Kore-KR" sz="1400" dirty="0"/>
              <a:t> </a:t>
            </a:r>
            <a:r>
              <a:rPr lang="ko-KR" altLang="en-US" sz="1400" dirty="0"/>
              <a:t>완성 전용</a:t>
            </a:r>
            <a:r>
              <a:rPr lang="en-US" altLang="ko-KR" sz="1400" dirty="0"/>
              <a:t>,</a:t>
            </a:r>
            <a:r>
              <a:rPr lang="ko-KR" altLang="en-US" sz="1400" dirty="0"/>
              <a:t> 초기모델</a:t>
            </a:r>
            <a:endParaRPr lang="ko-Kore-KR" altLang="en-US" sz="1400" dirty="0"/>
          </a:p>
          <a:p>
            <a:r>
              <a:rPr lang="ko-KR" altLang="en-US" dirty="0"/>
              <a:t>파라메터</a:t>
            </a:r>
            <a:endParaRPr lang="en-US" altLang="ko-KR" dirty="0"/>
          </a:p>
          <a:p>
            <a:pPr lvl="1">
              <a:buFont typeface="시스템 서체 일반체"/>
              <a:buChar char="-"/>
            </a:pPr>
            <a:r>
              <a:rPr lang="en-US" altLang="ko-KR" sz="1400" dirty="0"/>
              <a:t>7b : 7 Billions </a:t>
            </a:r>
            <a:r>
              <a:rPr lang="ko-KR" altLang="en-US" sz="1400" dirty="0"/>
              <a:t>모델</a:t>
            </a:r>
            <a:endParaRPr lang="en-US" altLang="ko-KR" sz="1400" dirty="0"/>
          </a:p>
          <a:p>
            <a:pPr lvl="1">
              <a:buFont typeface="시스템 서체 일반체"/>
              <a:buChar char="-"/>
            </a:pPr>
            <a:r>
              <a:rPr lang="en-US" altLang="ko-KR" sz="1400" dirty="0"/>
              <a:t>13b : 13 Billions </a:t>
            </a:r>
            <a:r>
              <a:rPr lang="ko-KR" altLang="en-US" sz="1400" dirty="0"/>
              <a:t>모델</a:t>
            </a:r>
            <a:endParaRPr lang="en-US" altLang="ko-KR" sz="1400" dirty="0"/>
          </a:p>
          <a:p>
            <a:pPr lvl="1">
              <a:buFont typeface="시스템 서체 일반체"/>
              <a:buChar char="-"/>
            </a:pPr>
            <a:r>
              <a:rPr lang="en-US" altLang="ko-KR" sz="1400" dirty="0"/>
              <a:t>34b : 34 Billions </a:t>
            </a:r>
            <a:r>
              <a:rPr lang="ko-KR" altLang="en-US" sz="1400" dirty="0"/>
              <a:t>모델</a:t>
            </a:r>
            <a:endParaRPr lang="en-US" altLang="ko-KR" sz="1400" dirty="0"/>
          </a:p>
          <a:p>
            <a:r>
              <a:rPr lang="ko-KR" altLang="en-US" dirty="0"/>
              <a:t>양자화</a:t>
            </a:r>
            <a:endParaRPr lang="en-US" altLang="ko-KR" dirty="0"/>
          </a:p>
          <a:p>
            <a:pPr lvl="1">
              <a:buFont typeface="시스템 서체 일반체"/>
              <a:buChar char="-"/>
            </a:pPr>
            <a:r>
              <a:rPr lang="en-US" altLang="ko-KR" sz="1400" dirty="0"/>
              <a:t>q2, q3, q4, q5, q6, q7, q8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en-US" altLang="ko-KR" sz="1400" dirty="0"/>
              <a:t>X Bit</a:t>
            </a:r>
            <a:r>
              <a:rPr lang="ko-KR" altLang="en-US" sz="1400" dirty="0"/>
              <a:t>로 양자화</a:t>
            </a:r>
            <a:r>
              <a:rPr lang="en-US" altLang="ko-KR" sz="1400" dirty="0"/>
              <a:t>(</a:t>
            </a:r>
            <a:r>
              <a:rPr lang="ko-KR" altLang="en-US" sz="1400" dirty="0"/>
              <a:t>통상적으로 높은 비트로 양자화 한 것일수록 손실이 적다</a:t>
            </a:r>
            <a:r>
              <a:rPr lang="en-US" altLang="ko-KR" sz="1400" dirty="0"/>
              <a:t>)</a:t>
            </a:r>
          </a:p>
          <a:p>
            <a:pPr lvl="1">
              <a:buFont typeface="시스템 서체 일반체"/>
              <a:buChar char="-"/>
            </a:pPr>
            <a:r>
              <a:rPr lang="en-US" altLang="ko-KR" sz="1400" dirty="0"/>
              <a:t>K, K_S, K_M, K_L : </a:t>
            </a:r>
            <a:r>
              <a:rPr lang="ko-KR" altLang="en-US" sz="1400" dirty="0"/>
              <a:t>변형 방법</a:t>
            </a:r>
            <a:r>
              <a:rPr lang="en-US" altLang="ko-KR" sz="1400" dirty="0"/>
              <a:t>(</a:t>
            </a:r>
            <a:r>
              <a:rPr lang="ko-KR" altLang="en-US" sz="1400" dirty="0"/>
              <a:t>일반적으로 성능은 </a:t>
            </a:r>
            <a:r>
              <a:rPr lang="en-US" altLang="ko-KR" sz="1400" dirty="0"/>
              <a:t>S&lt;M&lt;L</a:t>
            </a:r>
            <a:r>
              <a:rPr lang="ko-KR" altLang="en-US" sz="1400" dirty="0"/>
              <a:t> 순서대로 좋음</a:t>
            </a:r>
            <a:r>
              <a:rPr lang="en-US" altLang="ko-KR" sz="1400" dirty="0"/>
              <a:t>)</a:t>
            </a:r>
            <a:endParaRPr lang="en-US" altLang="ko-KR" sz="867" dirty="0"/>
          </a:p>
        </p:txBody>
      </p:sp>
    </p:spTree>
    <p:extLst>
      <p:ext uri="{BB962C8B-B14F-4D97-AF65-F5344CB8AC3E}">
        <p14:creationId xmlns:p14="http://schemas.microsoft.com/office/powerpoint/2010/main" val="3706892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45053-011D-653C-7483-60452C23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US" b="1" dirty="0"/>
              <a:t>Cursor IDE – Extended Context Window by RAG</a:t>
            </a:r>
            <a:endParaRPr kumimoji="1" lang="ko-US" altLang="en-US" b="1" dirty="0"/>
          </a:p>
        </p:txBody>
      </p:sp>
      <p:pic>
        <p:nvPicPr>
          <p:cNvPr id="4098" name="Picture 2" descr="Image description">
            <a:extLst>
              <a:ext uri="{FF2B5EF4-FFF2-40B4-BE49-F238E27FC236}">
                <a16:creationId xmlns:a16="http://schemas.microsoft.com/office/drawing/2014/main" id="{C4BF3617-7404-16E3-1ABA-76EE3CE03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2" y="1620832"/>
            <a:ext cx="6428850" cy="27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6BAC1F-9478-F734-28BF-B30A9290D930}"/>
              </a:ext>
            </a:extLst>
          </p:cNvPr>
          <p:cNvSpPr txBox="1"/>
          <p:nvPr/>
        </p:nvSpPr>
        <p:spPr>
          <a:xfrm>
            <a:off x="1280949" y="5872163"/>
            <a:ext cx="202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Source: </a:t>
            </a:r>
            <a:r>
              <a:rPr kumimoji="1" lang="en-US" altLang="ko-US" dirty="0" err="1"/>
              <a:t>langchain</a:t>
            </a:r>
            <a:endParaRPr kumimoji="1" lang="ko-US" altLang="en-US" dirty="0"/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663AB24-ED31-F32C-A136-DCF591AB43D6}"/>
              </a:ext>
            </a:extLst>
          </p:cNvPr>
          <p:cNvSpPr txBox="1">
            <a:spLocks/>
          </p:cNvSpPr>
          <p:nvPr/>
        </p:nvSpPr>
        <p:spPr>
          <a:xfrm>
            <a:off x="7745087" y="1686295"/>
            <a:ext cx="4446913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609585" lvl="0" indent="-40639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40256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600"/>
              <a:buFont typeface="Arial" panose="020B0604020202020204" pitchFamily="34" charset="0"/>
              <a:buChar char="•"/>
              <a:defRPr sz="2133" kern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lvl="2" indent="-423323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400"/>
              <a:buFont typeface="Arial" panose="020B0604020202020204" pitchFamily="34" charset="0"/>
              <a:buChar char="•"/>
              <a:defRPr sz="1867" kern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lvl="3" indent="-406390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2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lvl="4" indent="-397923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41A1B"/>
              </a:buClr>
              <a:buSzPts val="1100"/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lvl="5" indent="-457189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57189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57189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57189" algn="l" defTabSz="914400" rtl="0" eaLnBrk="1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sz="2400" b="1" dirty="0">
                <a:solidFill>
                  <a:srgbClr val="553CC4"/>
                </a:solidFill>
              </a:rPr>
              <a:t>기존 코드</a:t>
            </a:r>
            <a:r>
              <a:rPr kumimoji="1" lang="en-US" altLang="ko-KR" sz="2400" b="1" dirty="0">
                <a:solidFill>
                  <a:srgbClr val="553CC4"/>
                </a:solidFill>
              </a:rPr>
              <a:t> </a:t>
            </a:r>
            <a:r>
              <a:rPr kumimoji="1" lang="ko-KR" altLang="en-US" sz="2400" b="1" dirty="0">
                <a:solidFill>
                  <a:srgbClr val="553CC4"/>
                </a:solidFill>
              </a:rPr>
              <a:t>이해</a:t>
            </a:r>
            <a:endParaRPr kumimoji="1" lang="en-US" altLang="ko-KR" sz="2400" b="1" dirty="0">
              <a:solidFill>
                <a:srgbClr val="553CC4"/>
              </a:solidFill>
            </a:endParaRPr>
          </a:p>
          <a:p>
            <a:pPr lvl="1"/>
            <a:r>
              <a:rPr kumimoji="1" lang="ko-KR" altLang="en-US" sz="2000" b="1" dirty="0">
                <a:solidFill>
                  <a:srgbClr val="553CC4"/>
                </a:solidFill>
              </a:rPr>
              <a:t>전체 맥락 </a:t>
            </a:r>
            <a:r>
              <a:rPr kumimoji="1" lang="en-US" altLang="ko-KR" sz="2000" b="1" dirty="0">
                <a:solidFill>
                  <a:srgbClr val="553CC4"/>
                </a:solidFill>
              </a:rPr>
              <a:t>(codebase)</a:t>
            </a:r>
            <a:r>
              <a:rPr kumimoji="1" lang="ko-KR" altLang="en-US" sz="2000" b="1" dirty="0">
                <a:solidFill>
                  <a:srgbClr val="553CC4"/>
                </a:solidFill>
              </a:rPr>
              <a:t>에서 설명 제공</a:t>
            </a:r>
            <a:endParaRPr kumimoji="1" lang="en-US" altLang="ko-KR" sz="2000" b="1" dirty="0">
              <a:solidFill>
                <a:srgbClr val="553CC4"/>
              </a:solidFill>
            </a:endParaRPr>
          </a:p>
          <a:p>
            <a:r>
              <a:rPr kumimoji="1" lang="ko-US" altLang="en-US" sz="2400" b="1" dirty="0">
                <a:solidFill>
                  <a:srgbClr val="553CC4"/>
                </a:solidFill>
              </a:rPr>
              <a:t>생성</a:t>
            </a:r>
            <a:endParaRPr kumimoji="1" lang="en-US" altLang="ko-KR" sz="2400" b="1" dirty="0">
              <a:solidFill>
                <a:srgbClr val="553CC4"/>
              </a:solidFill>
            </a:endParaRPr>
          </a:p>
          <a:p>
            <a:pPr lvl="1"/>
            <a:r>
              <a:rPr kumimoji="1" lang="ko-KR" altLang="en-US" sz="2000" b="1" dirty="0">
                <a:solidFill>
                  <a:srgbClr val="553CC4"/>
                </a:solidFill>
              </a:rPr>
              <a:t>자체 모델을 통한 </a:t>
            </a:r>
            <a:r>
              <a:rPr kumimoji="1" lang="en-US" altLang="ko-KR" sz="2000" b="1" dirty="0">
                <a:solidFill>
                  <a:srgbClr val="553CC4"/>
                </a:solidFill>
              </a:rPr>
              <a:t>GPT-4 </a:t>
            </a:r>
            <a:r>
              <a:rPr kumimoji="1" lang="ko-KR" altLang="en-US" sz="2000" b="1" dirty="0">
                <a:solidFill>
                  <a:srgbClr val="553CC4"/>
                </a:solidFill>
              </a:rPr>
              <a:t>의 결과 반영</a:t>
            </a:r>
            <a:endParaRPr kumimoji="1" lang="en-US" altLang="ko-KR" sz="2000" b="1" dirty="0">
              <a:solidFill>
                <a:srgbClr val="553CC4"/>
              </a:solidFill>
            </a:endParaRPr>
          </a:p>
          <a:p>
            <a:pPr lvl="1"/>
            <a:r>
              <a:rPr kumimoji="1" lang="ko-KR" altLang="en-US" sz="2000" b="1" dirty="0">
                <a:solidFill>
                  <a:srgbClr val="553CC4"/>
                </a:solidFill>
              </a:rPr>
              <a:t>전체 코드 생성</a:t>
            </a:r>
            <a:endParaRPr kumimoji="1" lang="en-US" altLang="ko-KR" sz="2000" b="1" dirty="0">
              <a:solidFill>
                <a:srgbClr val="553CC4"/>
              </a:solidFill>
            </a:endParaRPr>
          </a:p>
          <a:p>
            <a:pPr marL="778914" lvl="1" indent="0">
              <a:buNone/>
            </a:pPr>
            <a:endParaRPr kumimoji="1" lang="en-US" altLang="ko-KR" sz="2000" b="1" dirty="0">
              <a:solidFill>
                <a:srgbClr val="553CC4"/>
              </a:solidFill>
            </a:endParaRPr>
          </a:p>
          <a:p>
            <a:r>
              <a:rPr kumimoji="1" lang="ko-KR" altLang="en-US" sz="2400" b="1" dirty="0">
                <a:solidFill>
                  <a:srgbClr val="553CC4"/>
                </a:solidFill>
              </a:rPr>
              <a:t>디버깅 </a:t>
            </a:r>
            <a:endParaRPr kumimoji="1" lang="en-US" altLang="ko-KR" sz="2400" b="1" dirty="0">
              <a:solidFill>
                <a:srgbClr val="553CC4"/>
              </a:solidFill>
            </a:endParaRPr>
          </a:p>
          <a:p>
            <a:pPr lvl="1"/>
            <a:r>
              <a:rPr kumimoji="1" lang="ko-KR" altLang="en-US" sz="2000" b="1" dirty="0">
                <a:solidFill>
                  <a:srgbClr val="553CC4"/>
                </a:solidFill>
              </a:rPr>
              <a:t>관련한 코드와의 연관성으로 오류추측</a:t>
            </a:r>
            <a:endParaRPr kumimoji="1" lang="ko-US" altLang="en-US" sz="2000" b="1" dirty="0">
              <a:solidFill>
                <a:srgbClr val="553CC4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B8DCBD-D864-1ADE-25D5-55F576E0F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1" y="4541018"/>
            <a:ext cx="6763545" cy="23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3006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KR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Ollama</a:t>
            </a: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기본 명령어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767631-2D7A-D3B7-5FFD-35BD09E9E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718" y="1356515"/>
            <a:ext cx="6139842" cy="4701680"/>
          </a:xfrm>
          <a:prstGeom prst="rect">
            <a:avLst/>
          </a:prstGeom>
        </p:spPr>
      </p:pic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AF4135-3771-7D4C-8C46-33817EFCC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2" y="1421105"/>
            <a:ext cx="5515090" cy="4888215"/>
          </a:xfrm>
        </p:spPr>
        <p:txBody>
          <a:bodyPr/>
          <a:lstStyle/>
          <a:p>
            <a:r>
              <a:rPr lang="en-US" altLang="ko-Kore-KR" dirty="0"/>
              <a:t>Serve : </a:t>
            </a:r>
            <a:r>
              <a:rPr lang="ko-KR" altLang="en-US" dirty="0"/>
              <a:t>서버 시작</a:t>
            </a:r>
            <a:endParaRPr lang="en-US" altLang="ko-KR" dirty="0"/>
          </a:p>
          <a:p>
            <a:r>
              <a:rPr lang="en-US" altLang="ko-Kore-KR" dirty="0"/>
              <a:t>Pull : </a:t>
            </a:r>
            <a:r>
              <a:rPr lang="ko-KR" altLang="en-US" dirty="0"/>
              <a:t>모델을 받아서 로컬에 저장</a:t>
            </a:r>
            <a:endParaRPr lang="en-US" altLang="ko-KR" dirty="0"/>
          </a:p>
          <a:p>
            <a:r>
              <a:rPr lang="en-US" altLang="ko-Kore-KR" dirty="0"/>
              <a:t>List : </a:t>
            </a:r>
            <a:r>
              <a:rPr lang="ko-KR" altLang="en-US" dirty="0"/>
              <a:t>저장된 모델 조회</a:t>
            </a:r>
            <a:endParaRPr lang="en-US" altLang="ko-KR" dirty="0"/>
          </a:p>
          <a:p>
            <a:r>
              <a:rPr lang="en-US" altLang="ko-KR" dirty="0"/>
              <a:t>Run : </a:t>
            </a:r>
            <a:r>
              <a:rPr lang="ko-KR" altLang="en-US" dirty="0"/>
              <a:t>선택한 모델로 콘솔 테스트</a:t>
            </a:r>
            <a:endParaRPr lang="en-US" altLang="ko-KR" dirty="0"/>
          </a:p>
          <a:p>
            <a:r>
              <a:rPr lang="en-US" altLang="ko-KR" dirty="0"/>
              <a:t>Rm : </a:t>
            </a:r>
            <a:r>
              <a:rPr lang="ko-KR" altLang="en-US" dirty="0"/>
              <a:t>선택한 모델 삭제</a:t>
            </a:r>
            <a:endParaRPr lang="en-US" altLang="ko-KR" dirty="0"/>
          </a:p>
          <a:p>
            <a:r>
              <a:rPr lang="en-US" altLang="ko-KR" dirty="0"/>
              <a:t>Create : </a:t>
            </a:r>
            <a:r>
              <a:rPr lang="en-US" altLang="ko-KR" dirty="0" err="1"/>
              <a:t>Modelfile</a:t>
            </a:r>
            <a:r>
              <a:rPr lang="ko-KR" altLang="en-US" dirty="0"/>
              <a:t>로부터 모델 추가</a:t>
            </a:r>
            <a:endParaRPr lang="en-US" altLang="ko-KR" dirty="0"/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782648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KR" sz="3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Ollama</a:t>
            </a: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사용법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AF4135-3771-7D4C-8C46-33817EFCC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2" y="1421105"/>
            <a:ext cx="5515090" cy="4888215"/>
          </a:xfrm>
        </p:spPr>
        <p:txBody>
          <a:bodyPr/>
          <a:lstStyle/>
          <a:p>
            <a:r>
              <a:rPr lang="ko-KR" altLang="en-US" dirty="0"/>
              <a:t>앞서 검색한 모델을 다운로드 및 사용준비</a:t>
            </a:r>
            <a:endParaRPr lang="en-US" altLang="ko-KR" dirty="0"/>
          </a:p>
          <a:p>
            <a:r>
              <a:rPr lang="en-US" altLang="ko-KR" dirty="0"/>
              <a:t>Pull </a:t>
            </a:r>
            <a:r>
              <a:rPr lang="ko-KR" altLang="en-US" dirty="0"/>
              <a:t>명령어 활용</a:t>
            </a:r>
            <a:endParaRPr lang="en-US" altLang="ko-KR" dirty="0"/>
          </a:p>
          <a:p>
            <a:pPr lvl="1"/>
            <a:r>
              <a:rPr lang="en-US" altLang="ko-KR" sz="1400" dirty="0"/>
              <a:t>Ex) </a:t>
            </a:r>
            <a:r>
              <a:rPr lang="en-US" altLang="ko-KR" sz="1400" dirty="0" err="1"/>
              <a:t>ollama</a:t>
            </a:r>
            <a:r>
              <a:rPr lang="en-US" altLang="ko-KR" sz="1400" dirty="0"/>
              <a:t> pull mistral</a:t>
            </a:r>
          </a:p>
          <a:p>
            <a:r>
              <a:rPr lang="en-US" altLang="ko-KR" dirty="0"/>
              <a:t>List </a:t>
            </a:r>
            <a:r>
              <a:rPr lang="ko-KR" altLang="en-US" dirty="0"/>
              <a:t>명령으로 설치된 모델 확인</a:t>
            </a:r>
            <a:endParaRPr lang="en-US" altLang="ko-KR" dirty="0"/>
          </a:p>
          <a:p>
            <a:pPr lvl="1"/>
            <a:r>
              <a:rPr lang="en-US" altLang="ko-KR" sz="1400" dirty="0"/>
              <a:t>Ex) </a:t>
            </a:r>
            <a:r>
              <a:rPr lang="en-US" altLang="ko-KR" sz="1400" dirty="0" err="1"/>
              <a:t>ollama</a:t>
            </a:r>
            <a:r>
              <a:rPr lang="en-US" altLang="ko-KR" sz="1400" dirty="0"/>
              <a:t> list</a:t>
            </a:r>
          </a:p>
          <a:p>
            <a:r>
              <a:rPr lang="en-US" altLang="ko-Kore-KR" dirty="0"/>
              <a:t>Run </a:t>
            </a:r>
            <a:r>
              <a:rPr lang="ko-KR" altLang="en-US" dirty="0"/>
              <a:t>명령으로 설치된 모델 테스트</a:t>
            </a:r>
            <a:endParaRPr lang="en-US" altLang="ko-KR" dirty="0"/>
          </a:p>
          <a:p>
            <a:pPr lvl="1"/>
            <a:r>
              <a:rPr lang="en-US" altLang="ko-Kore-KR" sz="1400" dirty="0"/>
              <a:t>Ex) </a:t>
            </a:r>
            <a:r>
              <a:rPr lang="en-US" altLang="ko-Kore-KR" sz="1400" dirty="0" err="1"/>
              <a:t>ollama</a:t>
            </a:r>
            <a:r>
              <a:rPr lang="en-US" altLang="ko-Kore-KR" sz="1400" dirty="0"/>
              <a:t> run mistral</a:t>
            </a:r>
            <a:endParaRPr lang="ko-Kore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A59C39-0D80-D319-0DE8-94BC3BCA7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241" y="1868349"/>
            <a:ext cx="5234496" cy="39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540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폐쇄형 </a:t>
            </a:r>
            <a:r>
              <a:rPr kumimoji="1" lang="en-US" altLang="ko-K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</a:t>
            </a: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을 이용한 개발환경 설정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99006-ACB4-1907-85B4-DF6E8ACA5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/>
              <a:t>Open Web UI -&gt; </a:t>
            </a:r>
            <a:r>
              <a:rPr lang="en-US" altLang="ko-Kore-KR" dirty="0" err="1"/>
              <a:t>ChatGPT</a:t>
            </a:r>
            <a:r>
              <a:rPr lang="ko-KR" altLang="en-US" dirty="0"/>
              <a:t>와 비슷한 인터페이스 제공으로 사내에서 채팅 인터페이스로 사용 가능</a:t>
            </a:r>
            <a:endParaRPr lang="en-US" altLang="ko-KR" dirty="0"/>
          </a:p>
          <a:p>
            <a:r>
              <a:rPr lang="en-US" altLang="ko-Kore-KR" dirty="0"/>
              <a:t>Continue -&gt; </a:t>
            </a:r>
            <a:r>
              <a:rPr lang="en-US" altLang="ko-Kore-KR" dirty="0" err="1"/>
              <a:t>Github</a:t>
            </a:r>
            <a:r>
              <a:rPr lang="en-US" altLang="ko-Kore-KR" dirty="0"/>
              <a:t> Copilot</a:t>
            </a:r>
            <a:r>
              <a:rPr lang="ko-KR" altLang="en-US" dirty="0"/>
              <a:t>과 비슷한 기능으로 코딩 보조</a:t>
            </a:r>
            <a:r>
              <a:rPr lang="en-US" altLang="ko-KR" dirty="0"/>
              <a:t>,</a:t>
            </a:r>
            <a:r>
              <a:rPr lang="ko-KR" altLang="en-US" dirty="0"/>
              <a:t> 도움</a:t>
            </a:r>
            <a:r>
              <a:rPr lang="en-US" altLang="ko-KR" dirty="0"/>
              <a:t>,</a:t>
            </a:r>
            <a:r>
              <a:rPr lang="ko-KR" altLang="en-US" dirty="0"/>
              <a:t> 질의응답 등을 수행할 수 있는 클라이언트</a:t>
            </a:r>
            <a:endParaRPr lang="en-US" altLang="ko-Kore-KR" dirty="0"/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5111039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K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Web UI </a:t>
            </a: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설치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99006-ACB4-1907-85B4-DF6E8ACA5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>
                <a:hlinkClick r:id="rId2"/>
              </a:rPr>
              <a:t>https://github.com/open-webui/open-webui</a:t>
            </a:r>
            <a:endParaRPr lang="en-US" altLang="ko-Kore-KR" dirty="0"/>
          </a:p>
          <a:p>
            <a:r>
              <a:rPr lang="ko-Kore-KR" altLang="en-US" dirty="0"/>
              <a:t>다양한</a:t>
            </a:r>
            <a:r>
              <a:rPr lang="ko-KR" altLang="en-US" dirty="0"/>
              <a:t> 기능 제공</a:t>
            </a:r>
            <a:endParaRPr lang="en-US" altLang="ko-KR" dirty="0"/>
          </a:p>
          <a:p>
            <a:r>
              <a:rPr lang="en-US" altLang="ko-Kore-KR" dirty="0"/>
              <a:t>Web</a:t>
            </a:r>
            <a:r>
              <a:rPr lang="ko-KR" altLang="en-US" dirty="0"/>
              <a:t>을 통해 채팅 인터페이스</a:t>
            </a:r>
            <a:endParaRPr lang="en-US" altLang="ko-KR" dirty="0"/>
          </a:p>
          <a:p>
            <a:r>
              <a:rPr lang="ko-KR" altLang="en-US" dirty="0"/>
              <a:t>계정 관리 기능</a:t>
            </a:r>
            <a:endParaRPr lang="en-US" altLang="ko-KR" dirty="0"/>
          </a:p>
          <a:p>
            <a:r>
              <a:rPr lang="en-US" altLang="ko-KR" dirty="0"/>
              <a:t>Local RAG </a:t>
            </a:r>
            <a:r>
              <a:rPr lang="ko-KR" altLang="en-US" dirty="0"/>
              <a:t>기능</a:t>
            </a:r>
            <a:endParaRPr lang="en-US" altLang="ko-KR" dirty="0"/>
          </a:p>
          <a:p>
            <a:endParaRPr lang="en-US" altLang="ko-Kore-KR" dirty="0" err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717CA7-1BEC-A503-A1AC-462298AB8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276" y="1493043"/>
            <a:ext cx="5187423" cy="410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1329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K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Web UI </a:t>
            </a: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설치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99006-ACB4-1907-85B4-DF6E8ACA5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/>
              <a:t>Docker </a:t>
            </a:r>
            <a:r>
              <a:rPr lang="ko-KR" altLang="en-US" dirty="0"/>
              <a:t>설치</a:t>
            </a:r>
            <a:r>
              <a:rPr lang="en-US" altLang="ko-KR" dirty="0"/>
              <a:t>(Docker Desktop </a:t>
            </a:r>
            <a:r>
              <a:rPr lang="ko-KR" altLang="en-US" dirty="0"/>
              <a:t>권장</a:t>
            </a:r>
            <a:r>
              <a:rPr lang="en-US" altLang="ko-KR" dirty="0"/>
              <a:t>)</a:t>
            </a:r>
          </a:p>
          <a:p>
            <a:r>
              <a:rPr lang="en-US" altLang="ko-Kore-KR" dirty="0">
                <a:hlinkClick r:id="rId2"/>
              </a:rPr>
              <a:t>https://www.docker.com/products/docker-desktop/</a:t>
            </a:r>
            <a:endParaRPr lang="en-US" altLang="ko-Kore-KR" dirty="0"/>
          </a:p>
          <a:p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E914F5-1462-7BA0-9348-78754CE20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604" y="2678906"/>
            <a:ext cx="5636437" cy="33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4460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K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Web UI </a:t>
            </a: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설치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99006-ACB4-1907-85B4-DF6E8ACA5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Ollama</a:t>
            </a:r>
            <a:r>
              <a:rPr lang="ko-KR" altLang="en-US" dirty="0"/>
              <a:t>가 </a:t>
            </a:r>
            <a:r>
              <a:rPr lang="en-US" altLang="ko-KR" dirty="0"/>
              <a:t>Localhost</a:t>
            </a:r>
            <a:r>
              <a:rPr lang="ko-KR" altLang="en-US" dirty="0"/>
              <a:t>에 설치되어 있으면 다음 명령어로 </a:t>
            </a:r>
            <a:r>
              <a:rPr lang="en-US" altLang="ko-KR" dirty="0"/>
              <a:t>Web UI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ore-KR" dirty="0"/>
              <a:t>docker run -d -p 3000:8080 --add-host=</a:t>
            </a:r>
            <a:r>
              <a:rPr lang="en-US" altLang="ko-Kore-KR" dirty="0" err="1"/>
              <a:t>host.docker.internal:host-gateway</a:t>
            </a:r>
            <a:r>
              <a:rPr lang="en-US" altLang="ko-Kore-KR" dirty="0"/>
              <a:t> -v open-</a:t>
            </a:r>
            <a:r>
              <a:rPr lang="en-US" altLang="ko-Kore-KR" dirty="0" err="1"/>
              <a:t>webui</a:t>
            </a:r>
            <a:r>
              <a:rPr lang="en-US" altLang="ko-Kore-KR" dirty="0"/>
              <a:t>:/app/backend/data --name open-</a:t>
            </a:r>
            <a:r>
              <a:rPr lang="en-US" altLang="ko-Kore-KR" dirty="0" err="1"/>
              <a:t>webui</a:t>
            </a:r>
            <a:r>
              <a:rPr lang="en-US" altLang="ko-Kore-KR" dirty="0"/>
              <a:t> --restart always </a:t>
            </a:r>
            <a:r>
              <a:rPr lang="en-US" altLang="ko-Kore-KR" dirty="0" err="1"/>
              <a:t>ghcr.io</a:t>
            </a:r>
            <a:r>
              <a:rPr lang="en-US" altLang="ko-Kore-KR" dirty="0"/>
              <a:t>/open-</a:t>
            </a:r>
            <a:r>
              <a:rPr lang="en-US" altLang="ko-Kore-KR" dirty="0" err="1"/>
              <a:t>webui</a:t>
            </a:r>
            <a:r>
              <a:rPr lang="en-US" altLang="ko-Kore-KR" dirty="0"/>
              <a:t>/</a:t>
            </a:r>
            <a:r>
              <a:rPr lang="en-US" altLang="ko-Kore-KR" dirty="0" err="1"/>
              <a:t>open-webui:main</a:t>
            </a:r>
            <a:endParaRPr lang="en-US" altLang="ko-Kore-KR" dirty="0"/>
          </a:p>
          <a:p>
            <a:endParaRPr lang="en-US" altLang="ko-Kore-KR" dirty="0"/>
          </a:p>
          <a:p>
            <a:r>
              <a:rPr lang="en-US" altLang="ko-Kore-KR" dirty="0" err="1"/>
              <a:t>Ollama</a:t>
            </a:r>
            <a:r>
              <a:rPr lang="ko-KR" altLang="en-US" dirty="0"/>
              <a:t>가 다른 서버에 설치되어 있으면 다음 명령어로 </a:t>
            </a:r>
            <a:r>
              <a:rPr lang="en-US" altLang="ko-KR" dirty="0"/>
              <a:t>Web UI </a:t>
            </a:r>
            <a:r>
              <a:rPr lang="ko-KR" altLang="en-US" dirty="0"/>
              <a:t>설치</a:t>
            </a:r>
            <a:endParaRPr lang="en-US" altLang="ko-Kore-KR" dirty="0"/>
          </a:p>
          <a:p>
            <a:r>
              <a:rPr lang="en-US" altLang="ko-Kore-KR" dirty="0"/>
              <a:t>docker run -d -p 3000:8080 -e OLLAMA_API_BASE_URL=https://</a:t>
            </a:r>
            <a:r>
              <a:rPr lang="en-US" altLang="ko-Kore-KR" dirty="0" err="1"/>
              <a:t>example.com</a:t>
            </a:r>
            <a:r>
              <a:rPr lang="en-US" altLang="ko-Kore-KR" dirty="0"/>
              <a:t>/</a:t>
            </a:r>
            <a:r>
              <a:rPr lang="en-US" altLang="ko-Kore-KR" dirty="0" err="1"/>
              <a:t>api</a:t>
            </a:r>
            <a:r>
              <a:rPr lang="en-US" altLang="ko-Kore-KR" dirty="0"/>
              <a:t> -v open-</a:t>
            </a:r>
            <a:r>
              <a:rPr lang="en-US" altLang="ko-Kore-KR" dirty="0" err="1"/>
              <a:t>webui</a:t>
            </a:r>
            <a:r>
              <a:rPr lang="en-US" altLang="ko-Kore-KR" dirty="0"/>
              <a:t>:/app/backend/data --name open-</a:t>
            </a:r>
            <a:r>
              <a:rPr lang="en-US" altLang="ko-Kore-KR" dirty="0" err="1"/>
              <a:t>webui</a:t>
            </a:r>
            <a:r>
              <a:rPr lang="en-US" altLang="ko-Kore-KR" dirty="0"/>
              <a:t> --restart always </a:t>
            </a:r>
            <a:r>
              <a:rPr lang="en-US" altLang="ko-Kore-KR" dirty="0" err="1"/>
              <a:t>ghcr.io</a:t>
            </a:r>
            <a:r>
              <a:rPr lang="en-US" altLang="ko-Kore-KR" dirty="0"/>
              <a:t>/open-</a:t>
            </a:r>
            <a:r>
              <a:rPr lang="en-US" altLang="ko-Kore-KR" dirty="0" err="1"/>
              <a:t>webui</a:t>
            </a:r>
            <a:r>
              <a:rPr lang="en-US" altLang="ko-Kore-KR" dirty="0"/>
              <a:t>/</a:t>
            </a:r>
            <a:r>
              <a:rPr lang="en-US" altLang="ko-Kore-KR" dirty="0" err="1"/>
              <a:t>open-webui:main</a:t>
            </a:r>
            <a:endParaRPr lang="en-US" altLang="ko-Kore-KR" dirty="0"/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6601683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ko-K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 Web UI </a:t>
            </a: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사용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6051758-536D-E728-ADE6-2943092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44" y="2160333"/>
            <a:ext cx="5733447" cy="3276562"/>
          </a:xfrm>
          <a:prstGeom prst="rect">
            <a:avLst/>
          </a:prstGeom>
        </p:spPr>
      </p:pic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99006-ACB4-1907-85B4-DF6E8ACA5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2" y="1421105"/>
            <a:ext cx="4557828" cy="4888215"/>
          </a:xfrm>
        </p:spPr>
        <p:txBody>
          <a:bodyPr/>
          <a:lstStyle/>
          <a:p>
            <a:r>
              <a:rPr lang="en-US" altLang="ko-Kore-KR" dirty="0" err="1"/>
              <a:t>ChatGPT</a:t>
            </a:r>
            <a:r>
              <a:rPr lang="ko-KR" altLang="en-US" dirty="0"/>
              <a:t>와 동일한 인터페이스 제공</a:t>
            </a:r>
            <a:endParaRPr lang="en-US" altLang="ko-KR" dirty="0"/>
          </a:p>
          <a:p>
            <a:r>
              <a:rPr lang="ko-KR" altLang="en-US" dirty="0"/>
              <a:t>최초로 가입된 계정이 관리자역할</a:t>
            </a:r>
            <a:endParaRPr lang="en-US" altLang="ko-KR" dirty="0"/>
          </a:p>
          <a:p>
            <a:r>
              <a:rPr lang="en-US" altLang="ko-KR" dirty="0"/>
              <a:t>TODO 1 : </a:t>
            </a:r>
            <a:r>
              <a:rPr lang="ko-KR" altLang="en-US" dirty="0"/>
              <a:t>상단에 다운로드 받은 </a:t>
            </a:r>
            <a:r>
              <a:rPr lang="en-US" altLang="ko-KR" dirty="0"/>
              <a:t>Mistral</a:t>
            </a:r>
            <a:r>
              <a:rPr lang="ko-KR" altLang="en-US" dirty="0"/>
              <a:t> 모델 로드해서 채팅 테스트 해보기</a:t>
            </a:r>
            <a:endParaRPr lang="en-US" altLang="ko-KR" dirty="0"/>
          </a:p>
          <a:p>
            <a:r>
              <a:rPr lang="en-US" altLang="ko-KR" dirty="0"/>
              <a:t>TODO 2 : </a:t>
            </a:r>
            <a:r>
              <a:rPr lang="en-US" altLang="ko-KR" dirty="0" err="1"/>
              <a:t>llava</a:t>
            </a:r>
            <a:r>
              <a:rPr lang="en-US" altLang="ko-KR" dirty="0"/>
              <a:t> </a:t>
            </a:r>
            <a:r>
              <a:rPr lang="ko-KR" altLang="en-US" dirty="0"/>
              <a:t>모델을 설치하고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멀티모달</a:t>
            </a:r>
            <a:r>
              <a:rPr lang="ko-KR" altLang="en-US" dirty="0"/>
              <a:t> 테스트</a:t>
            </a:r>
            <a:endParaRPr lang="en-US" altLang="ko-KR" dirty="0"/>
          </a:p>
          <a:p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2782251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Continue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99006-ACB4-1907-85B4-DF6E8ACA5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/>
              <a:t>Local LLM</a:t>
            </a:r>
            <a:r>
              <a:rPr lang="ko-KR" altLang="en-US" dirty="0"/>
              <a:t>을 지원하는 코딩 보조 플러그인</a:t>
            </a:r>
          </a:p>
          <a:p>
            <a:r>
              <a:rPr lang="ko-KR" altLang="en-US" dirty="0"/>
              <a:t>사내 보안 등의 문제로 외부 서비스를 이용하지 못할</a:t>
            </a:r>
            <a:r>
              <a:rPr lang="en-US" altLang="ko-KR" dirty="0"/>
              <a:t> </a:t>
            </a:r>
            <a:r>
              <a:rPr lang="ko-KR" altLang="en-US" dirty="0"/>
              <a:t>때 사용할 수 있음</a:t>
            </a:r>
            <a:endParaRPr lang="ko-Kore-KR" altLang="en-US" dirty="0"/>
          </a:p>
        </p:txBody>
      </p:sp>
      <p:pic>
        <p:nvPicPr>
          <p:cNvPr id="3" name="Image 5" descr="preencoded.png">
            <a:extLst>
              <a:ext uri="{FF2B5EF4-FFF2-40B4-BE49-F238E27FC236}">
                <a16:creationId xmlns:a16="http://schemas.microsoft.com/office/drawing/2014/main" id="{1ECF08F4-8129-3EAD-9739-BA5419B99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18" y="2500313"/>
            <a:ext cx="5674799" cy="3688604"/>
          </a:xfrm>
          <a:prstGeom prst="rect">
            <a:avLst/>
          </a:prstGeom>
        </p:spPr>
      </p:pic>
      <p:pic>
        <p:nvPicPr>
          <p:cNvPr id="5" name="Image 6" descr="preencoded.png">
            <a:extLst>
              <a:ext uri="{FF2B5EF4-FFF2-40B4-BE49-F238E27FC236}">
                <a16:creationId xmlns:a16="http://schemas.microsoft.com/office/drawing/2014/main" id="{37950C9A-AC77-ED47-93B4-E722BE30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1095" y="2502028"/>
            <a:ext cx="814530" cy="1152144"/>
          </a:xfrm>
          <a:prstGeom prst="rect">
            <a:avLst/>
          </a:prstGeom>
        </p:spPr>
      </p:pic>
      <p:pic>
        <p:nvPicPr>
          <p:cNvPr id="6" name="Image 7" descr="preencoded.png">
            <a:extLst>
              <a:ext uri="{FF2B5EF4-FFF2-40B4-BE49-F238E27FC236}">
                <a16:creationId xmlns:a16="http://schemas.microsoft.com/office/drawing/2014/main" id="{98AE42D2-1980-58E2-7004-21174A27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9060" y="2500313"/>
            <a:ext cx="1155573" cy="1155573"/>
          </a:xfrm>
          <a:prstGeom prst="rect">
            <a:avLst/>
          </a:prstGeom>
        </p:spPr>
      </p:pic>
      <p:pic>
        <p:nvPicPr>
          <p:cNvPr id="7" name="Image 8" descr="preencoded.png">
            <a:extLst>
              <a:ext uri="{FF2B5EF4-FFF2-40B4-BE49-F238E27FC236}">
                <a16:creationId xmlns:a16="http://schemas.microsoft.com/office/drawing/2014/main" id="{6277FAA8-D26D-2EBB-DE43-AB817749C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1666" y="2607613"/>
            <a:ext cx="1152144" cy="1152144"/>
          </a:xfrm>
          <a:prstGeom prst="rect">
            <a:avLst/>
          </a:prstGeom>
        </p:spPr>
      </p:pic>
      <p:pic>
        <p:nvPicPr>
          <p:cNvPr id="8" name="Image 9" descr="preencoded.png">
            <a:extLst>
              <a:ext uri="{FF2B5EF4-FFF2-40B4-BE49-F238E27FC236}">
                <a16:creationId xmlns:a16="http://schemas.microsoft.com/office/drawing/2014/main" id="{AC72F27A-FBF8-A1F0-B47F-79BA08203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2270" y="5506403"/>
            <a:ext cx="2911364" cy="438912"/>
          </a:xfrm>
          <a:prstGeom prst="rect">
            <a:avLst/>
          </a:prstGeom>
        </p:spPr>
      </p:pic>
      <p:pic>
        <p:nvPicPr>
          <p:cNvPr id="9" name="Image 11" descr="preencoded.png">
            <a:extLst>
              <a:ext uri="{FF2B5EF4-FFF2-40B4-BE49-F238E27FC236}">
                <a16:creationId xmlns:a16="http://schemas.microsoft.com/office/drawing/2014/main" id="{A832B14A-138F-BBF0-BA65-7C60B17F8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073" y="3987071"/>
            <a:ext cx="3456432" cy="115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9524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Continue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99006-ACB4-1907-85B4-DF6E8ACA5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/>
              <a:t>IDE</a:t>
            </a:r>
            <a:r>
              <a:rPr lang="ko-KR" altLang="en-US" dirty="0"/>
              <a:t> 별로 설치 방법이 다름</a:t>
            </a:r>
            <a:endParaRPr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0AEACB-C6A5-58DE-37BA-61D7DAEB2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04" y="2386011"/>
            <a:ext cx="4828007" cy="3149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876E2C-AD83-5AA2-5C8E-8C2BCAB305B0}"/>
              </a:ext>
            </a:extLst>
          </p:cNvPr>
          <p:cNvSpPr txBox="1"/>
          <p:nvPr/>
        </p:nvSpPr>
        <p:spPr>
          <a:xfrm>
            <a:off x="3253721" y="5498307"/>
            <a:ext cx="10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VSCODE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F637566-6ABC-FCD8-F523-398B64904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5888" y="2418709"/>
            <a:ext cx="4104894" cy="30840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C783C42-0D42-42BB-A69C-62C92D6A876C}"/>
              </a:ext>
            </a:extLst>
          </p:cNvPr>
          <p:cNvSpPr txBox="1"/>
          <p:nvPr/>
        </p:nvSpPr>
        <p:spPr>
          <a:xfrm>
            <a:off x="8528189" y="5498307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 err="1"/>
              <a:t>Intellij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25621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F9F4D4F0-208E-E245-65D7-7747100B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3" y="2190859"/>
            <a:ext cx="6838242" cy="436868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Continue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99006-ACB4-1907-85B4-DF6E8ACA5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/>
              <a:t>VSCODE </a:t>
            </a:r>
            <a:r>
              <a:rPr lang="ko-KR" altLang="en-US" dirty="0"/>
              <a:t>기준</a:t>
            </a:r>
            <a:endParaRPr lang="en-US" altLang="ko-KR" dirty="0"/>
          </a:p>
          <a:p>
            <a:endParaRPr lang="ko-Kore-KR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7495315-EEAF-57B4-7A38-945053057AB7}"/>
              </a:ext>
            </a:extLst>
          </p:cNvPr>
          <p:cNvCxnSpPr>
            <a:cxnSpLocks/>
          </p:cNvCxnSpPr>
          <p:nvPr/>
        </p:nvCxnSpPr>
        <p:spPr>
          <a:xfrm flipH="1">
            <a:off x="8413750" y="2813050"/>
            <a:ext cx="10223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C5EBCC-3E78-33E0-C5C3-2FA60C875F2B}"/>
              </a:ext>
            </a:extLst>
          </p:cNvPr>
          <p:cNvSpPr txBox="1"/>
          <p:nvPr/>
        </p:nvSpPr>
        <p:spPr>
          <a:xfrm>
            <a:off x="9347228" y="2674550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/>
              <a:t>원하는</a:t>
            </a:r>
            <a:r>
              <a:rPr kumimoji="1" lang="ko-KR" altLang="en-US" sz="1200" dirty="0"/>
              <a:t> 창으로 이동 후 사용</a:t>
            </a:r>
            <a:endParaRPr kumimoji="1" lang="ko-Kore-KR" altLang="en-US" sz="12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8A885A-833C-56BD-F3B6-AC835766E427}"/>
              </a:ext>
            </a:extLst>
          </p:cNvPr>
          <p:cNvCxnSpPr>
            <a:cxnSpLocks/>
          </p:cNvCxnSpPr>
          <p:nvPr/>
        </p:nvCxnSpPr>
        <p:spPr>
          <a:xfrm flipH="1">
            <a:off x="8413750" y="3048000"/>
            <a:ext cx="10223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2E2330-0C6C-1935-3D63-3D35A1939924}"/>
              </a:ext>
            </a:extLst>
          </p:cNvPr>
          <p:cNvSpPr txBox="1"/>
          <p:nvPr/>
        </p:nvSpPr>
        <p:spPr>
          <a:xfrm>
            <a:off x="9400315" y="2909500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채팅으로 바로 사용 가능</a:t>
            </a:r>
            <a:endParaRPr kumimoji="1" lang="ko-Kore-KR" altLang="en-US" sz="12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DA03B-0A21-486F-0B7B-56B7C96B2420}"/>
              </a:ext>
            </a:extLst>
          </p:cNvPr>
          <p:cNvCxnSpPr>
            <a:cxnSpLocks/>
          </p:cNvCxnSpPr>
          <p:nvPr/>
        </p:nvCxnSpPr>
        <p:spPr>
          <a:xfrm flipH="1">
            <a:off x="7397805" y="6108700"/>
            <a:ext cx="14731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128AC5-2628-656E-2EC3-3D58218DF3A2}"/>
              </a:ext>
            </a:extLst>
          </p:cNvPr>
          <p:cNvSpPr txBox="1"/>
          <p:nvPr/>
        </p:nvSpPr>
        <p:spPr>
          <a:xfrm>
            <a:off x="8870950" y="5955040"/>
            <a:ext cx="1425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사용할 모델 설정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1428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4FBB3-300E-4EE5-3F2F-938933191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4B948C-D44C-2D54-9986-6AEF6E4D2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US" b="1" dirty="0"/>
              <a:t>Cursor IDE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이용한 </a:t>
            </a:r>
            <a:r>
              <a:rPr kumimoji="1" lang="ko-KR" altLang="en-US" b="1" dirty="0" err="1"/>
              <a:t>피자주문앱</a:t>
            </a:r>
            <a:endParaRPr kumimoji="1" lang="ko-US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CF00DCB-9DE2-E444-A79E-D2247F40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1" y="1769432"/>
            <a:ext cx="4288459" cy="4035020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02AE5E0D-02D8-008C-B9B4-2A0ED2A2800A}"/>
              </a:ext>
            </a:extLst>
          </p:cNvPr>
          <p:cNvSpPr/>
          <p:nvPr/>
        </p:nvSpPr>
        <p:spPr>
          <a:xfrm>
            <a:off x="5331924" y="3227548"/>
            <a:ext cx="872829" cy="895491"/>
          </a:xfrm>
          <a:prstGeom prst="rightArrow">
            <a:avLst/>
          </a:prstGeom>
          <a:solidFill>
            <a:srgbClr val="553C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60DD9-7407-563B-4D5B-BA2DA1F53DBC}"/>
              </a:ext>
            </a:extLst>
          </p:cNvPr>
          <p:cNvSpPr txBox="1"/>
          <p:nvPr/>
        </p:nvSpPr>
        <p:spPr>
          <a:xfrm>
            <a:off x="865582" y="6129742"/>
            <a:ext cx="6111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US" altLang="en-US" sz="1400" dirty="0">
                <a:hlinkClick r:id="rId3"/>
              </a:rPr>
              <a:t>https://workflowy.com/s/20242-ai/xC4GCmvcf9edwRoo</a:t>
            </a:r>
            <a:endParaRPr lang="en-US" altLang="ko-US" sz="1400" dirty="0"/>
          </a:p>
          <a:p>
            <a:endParaRPr lang="ko-US" altLang="en-US" sz="1400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7731164-1914-B890-5B12-A806A1CF6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662" y="2115571"/>
            <a:ext cx="5716869" cy="329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5807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176E28-2FB5-39DF-F1E8-D22193EE9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046" y="2394060"/>
            <a:ext cx="4691306" cy="29970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Continue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99006-ACB4-1907-85B4-DF6E8ACA5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/>
              <a:t>VSCODE </a:t>
            </a:r>
            <a:r>
              <a:rPr lang="ko-KR" altLang="en-US" dirty="0"/>
              <a:t>기준</a:t>
            </a:r>
            <a:endParaRPr lang="en-US" altLang="ko-KR" dirty="0"/>
          </a:p>
          <a:p>
            <a:r>
              <a:rPr lang="en-US" altLang="ko-KR" dirty="0"/>
              <a:t>TODO : Coding</a:t>
            </a:r>
            <a:r>
              <a:rPr lang="ko-KR" altLang="en-US" dirty="0"/>
              <a:t>에 적합한 모델 추가하고 사용</a:t>
            </a:r>
            <a:endParaRPr lang="en-US" altLang="ko-KR" dirty="0"/>
          </a:p>
          <a:p>
            <a:endParaRPr lang="en-US" altLang="ko-KR" dirty="0"/>
          </a:p>
          <a:p>
            <a:endParaRPr lang="ko-Kore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C2DA03B-0A21-486F-0B7B-56B7C96B2420}"/>
              </a:ext>
            </a:extLst>
          </p:cNvPr>
          <p:cNvCxnSpPr>
            <a:cxnSpLocks/>
          </p:cNvCxnSpPr>
          <p:nvPr/>
        </p:nvCxnSpPr>
        <p:spPr>
          <a:xfrm flipV="1">
            <a:off x="4381500" y="4870450"/>
            <a:ext cx="0" cy="8902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128AC5-2628-656E-2EC3-3D58218DF3A2}"/>
              </a:ext>
            </a:extLst>
          </p:cNvPr>
          <p:cNvSpPr txBox="1"/>
          <p:nvPr/>
        </p:nvSpPr>
        <p:spPr>
          <a:xfrm>
            <a:off x="3606800" y="587366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사용할 </a:t>
            </a:r>
            <a:r>
              <a:rPr kumimoji="1" lang="ko-KR" altLang="en-US" sz="1200" dirty="0" err="1"/>
              <a:t>프로바이더</a:t>
            </a:r>
            <a:r>
              <a:rPr kumimoji="1" lang="ko-KR" altLang="en-US" sz="1200" dirty="0"/>
              <a:t> 설정</a:t>
            </a:r>
            <a:endParaRPr kumimoji="1" lang="en-US" altLang="ko-KR" sz="1200" dirty="0"/>
          </a:p>
          <a:p>
            <a:r>
              <a:rPr kumimoji="1" lang="en-US" altLang="ko-KR" sz="1200" dirty="0"/>
              <a:t>(</a:t>
            </a:r>
            <a:r>
              <a:rPr kumimoji="1" lang="en-US" altLang="ko-KR" sz="1200" dirty="0" err="1"/>
              <a:t>Ollama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선택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B8B68A1-7320-C0BE-0FD1-41F10C7FD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798" y="2394060"/>
            <a:ext cx="4691306" cy="299709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3B6434D-9425-8648-98E1-35D30EBFF384}"/>
              </a:ext>
            </a:extLst>
          </p:cNvPr>
          <p:cNvCxnSpPr>
            <a:cxnSpLocks/>
          </p:cNvCxnSpPr>
          <p:nvPr/>
        </p:nvCxnSpPr>
        <p:spPr>
          <a:xfrm flipV="1">
            <a:off x="9537700" y="4324350"/>
            <a:ext cx="0" cy="1436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362B6BC-8776-2901-BBEA-72D0CD31663C}"/>
              </a:ext>
            </a:extLst>
          </p:cNvPr>
          <p:cNvSpPr txBox="1"/>
          <p:nvPr/>
        </p:nvSpPr>
        <p:spPr>
          <a:xfrm>
            <a:off x="8585200" y="5873659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사용할 모델 설정</a:t>
            </a:r>
            <a:endParaRPr kumimoji="1" lang="en-US" altLang="ko-KR" sz="1200" dirty="0"/>
          </a:p>
          <a:p>
            <a:r>
              <a:rPr kumimoji="1" lang="en-US" altLang="ko-KR" sz="1200" dirty="0"/>
              <a:t>(mistral </a:t>
            </a:r>
            <a:r>
              <a:rPr kumimoji="1" lang="ko-KR" altLang="en-US" sz="1200" dirty="0"/>
              <a:t>등</a:t>
            </a:r>
            <a:r>
              <a:rPr kumimoji="1" lang="en-US" altLang="ko-KR" sz="1200" dirty="0"/>
              <a:t>)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600979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1750D-1F5F-713A-0B6A-CA648680B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55DB8-B978-20FA-62AF-8DA4F7930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en-US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Continue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799006-ACB4-1907-85B4-DF6E8ACA5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ore-KR" dirty="0"/>
              <a:t>VSCODE </a:t>
            </a:r>
            <a:r>
              <a:rPr lang="ko-KR" altLang="en-US" dirty="0"/>
              <a:t>기준</a:t>
            </a:r>
            <a:endParaRPr lang="en-US" altLang="ko-KR" dirty="0"/>
          </a:p>
          <a:p>
            <a:r>
              <a:rPr lang="ko-KR" altLang="en-US" dirty="0"/>
              <a:t>소스코드를 채팅에 레퍼런스로 입력하고 필요한 내용 요청</a:t>
            </a:r>
            <a:endParaRPr lang="en-US" altLang="ko-KR" dirty="0"/>
          </a:p>
          <a:p>
            <a:endParaRPr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FD24BF-8870-652D-7754-B1AF0D5F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20" y="2633765"/>
            <a:ext cx="5231606" cy="33422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064A59-023E-F204-8EE4-8DD463A3F100}"/>
              </a:ext>
            </a:extLst>
          </p:cNvPr>
          <p:cNvSpPr txBox="1"/>
          <p:nvPr/>
        </p:nvSpPr>
        <p:spPr>
          <a:xfrm>
            <a:off x="7265194" y="3714750"/>
            <a:ext cx="20858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ore-KR" dirty="0"/>
              <a:t>Ask a question</a:t>
            </a:r>
          </a:p>
          <a:p>
            <a:pPr marL="342900" indent="-342900">
              <a:buAutoNum type="arabicPeriod"/>
            </a:pPr>
            <a:r>
              <a:rPr kumimoji="1" lang="en-US" altLang="ko-Kore-KR" dirty="0"/>
              <a:t>Edit code</a:t>
            </a:r>
          </a:p>
          <a:p>
            <a:pPr marL="342900" indent="-342900">
              <a:buAutoNum type="arabicPeriod"/>
            </a:pPr>
            <a:r>
              <a:rPr kumimoji="1" lang="en-US" altLang="ko-Kore-KR" dirty="0"/>
              <a:t>Debug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4448079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559F7-3422-3E64-00FE-76D522079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5A0827-4CBA-D2BF-83CD-FB24FB4D6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78771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심화 과정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8587A-88A8-CEB1-71DE-FA0FEBE96B14}"/>
              </a:ext>
            </a:extLst>
          </p:cNvPr>
          <p:cNvSpPr txBox="1"/>
          <p:nvPr/>
        </p:nvSpPr>
        <p:spPr>
          <a:xfrm>
            <a:off x="1428660" y="1486707"/>
            <a:ext cx="9982290" cy="212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코딩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그림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채팅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일반상식 등 특화된 모델은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? -&gt;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LLAVA, Stable diffusion </a:t>
            </a:r>
            <a:r>
              <a:rPr lang="ko-KR" altLang="en-US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등</a:t>
            </a:r>
            <a:endParaRPr lang="en-US" altLang="ko-KR" dirty="0">
              <a:solidFill>
                <a:srgbClr val="FF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모델의 성능이 </a:t>
            </a:r>
            <a:r>
              <a:rPr lang="ko-KR" altLang="en-US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어떤지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궁금해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..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-&gt;</a:t>
            </a:r>
            <a:r>
              <a:rPr lang="ko-KR" altLang="en-US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Model </a:t>
            </a:r>
            <a:r>
              <a:rPr lang="ko-KR" altLang="en-US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평가 지표 및 리더보드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Ollama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에서 제공하지 않는 모델을 추가하려면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? -&gt;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GGUF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다양한 서비스를 한데 묶어서 제공하려면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? -&gt;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Open Web-UI Integration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도메인 특화된 모델을 새로 만들 수 없을까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? -&gt;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Fine-Tuning</a:t>
            </a:r>
          </a:p>
        </p:txBody>
      </p:sp>
      <p:sp>
        <p:nvSpPr>
          <p:cNvPr id="4" name="아래쪽 화살표[D] 3">
            <a:extLst>
              <a:ext uri="{FF2B5EF4-FFF2-40B4-BE49-F238E27FC236}">
                <a16:creationId xmlns:a16="http://schemas.microsoft.com/office/drawing/2014/main" id="{F1B94FE7-157F-05E5-7A21-AD10F3C37B6F}"/>
              </a:ext>
            </a:extLst>
          </p:cNvPr>
          <p:cNvSpPr/>
          <p:nvPr/>
        </p:nvSpPr>
        <p:spPr>
          <a:xfrm>
            <a:off x="5041898" y="4092156"/>
            <a:ext cx="1898650" cy="838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F97DBF-EA1F-4F57-85F4-603B483A57F3}"/>
              </a:ext>
            </a:extLst>
          </p:cNvPr>
          <p:cNvSpPr txBox="1"/>
          <p:nvPr/>
        </p:nvSpPr>
        <p:spPr>
          <a:xfrm>
            <a:off x="1125782" y="5075203"/>
            <a:ext cx="9730883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폐쇄형 </a:t>
            </a:r>
            <a:r>
              <a:rPr lang="en-US" altLang="ko-KR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LLM</a:t>
            </a:r>
            <a:r>
              <a: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 구축과 사용에 대한 다양한 노하우 및 내용을 심화 학습</a:t>
            </a:r>
            <a:endParaRPr lang="en-US" altLang="ko-K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1493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559F7-3422-3E64-00FE-76D522079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 descr="Magnifying glass and question mark">
            <a:extLst>
              <a:ext uri="{FF2B5EF4-FFF2-40B4-BE49-F238E27FC236}">
                <a16:creationId xmlns:a16="http://schemas.microsoft.com/office/drawing/2014/main" id="{C00EB510-C900-D8AD-99C6-0DDED5AAA3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E5A0827-4CBA-D2BF-83CD-FB24FB4D6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 latinLnBrk="0">
              <a:spcBef>
                <a:spcPct val="0"/>
              </a:spcBef>
            </a:pPr>
            <a:r>
              <a:rPr kumimoji="1" lang="en-US" alt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8808069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7813-C99C-C65F-DD0A-017848F3E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4A1BC1-4966-4407-54D4-48CF6575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>
                <a:solidFill>
                  <a:srgbClr val="553CC4"/>
                </a:solidFill>
              </a:rPr>
              <a:t>결론</a:t>
            </a:r>
            <a:r>
              <a:rPr kumimoji="1" lang="en-US" altLang="ko-KR" sz="3600" dirty="0"/>
              <a:t>: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AI Coding Process</a:t>
            </a:r>
            <a:endParaRPr kumimoji="1" lang="ko-Kore-KR" altLang="en-US" sz="3600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DC8C45B-25EA-719A-C9EF-C2F7FD01A382}"/>
              </a:ext>
            </a:extLst>
          </p:cNvPr>
          <p:cNvGrpSpPr/>
          <p:nvPr/>
        </p:nvGrpSpPr>
        <p:grpSpPr>
          <a:xfrm>
            <a:off x="586495" y="2697058"/>
            <a:ext cx="11019009" cy="2528084"/>
            <a:chOff x="587181" y="2305173"/>
            <a:chExt cx="11019009" cy="2528084"/>
          </a:xfrm>
        </p:grpSpPr>
        <p:sp>
          <p:nvSpPr>
            <p:cNvPr id="5" name="오각형[P] 4">
              <a:extLst>
                <a:ext uri="{FF2B5EF4-FFF2-40B4-BE49-F238E27FC236}">
                  <a16:creationId xmlns:a16="http://schemas.microsoft.com/office/drawing/2014/main" id="{B9413ECF-659D-C766-B8F2-BCEB80159A23}"/>
                </a:ext>
              </a:extLst>
            </p:cNvPr>
            <p:cNvSpPr/>
            <p:nvPr/>
          </p:nvSpPr>
          <p:spPr>
            <a:xfrm>
              <a:off x="587182" y="2305173"/>
              <a:ext cx="1297602" cy="1145480"/>
            </a:xfrm>
            <a:prstGeom prst="homePlate">
              <a:avLst>
                <a:gd name="adj" fmla="val 17418"/>
              </a:avLst>
            </a:prstGeom>
            <a:solidFill>
              <a:srgbClr val="553CC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기획</a:t>
              </a:r>
              <a:endParaRPr kumimoji="1" lang="ko-Kore-KR" altLang="en-US" dirty="0"/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0EDCA483-B9F2-53C7-C564-3CAE61CD0BB7}"/>
                </a:ext>
              </a:extLst>
            </p:cNvPr>
            <p:cNvSpPr/>
            <p:nvPr/>
          </p:nvSpPr>
          <p:spPr>
            <a:xfrm>
              <a:off x="587181" y="3672689"/>
              <a:ext cx="2833135" cy="1145480"/>
            </a:xfrm>
            <a:prstGeom prst="roundRect">
              <a:avLst/>
            </a:prstGeom>
            <a:solidFill>
              <a:srgbClr val="00206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MSA-</a:t>
              </a:r>
              <a:r>
                <a:rPr kumimoji="1" lang="en-US" altLang="ko-Kore-KR" dirty="0" err="1"/>
                <a:t>Ez</a:t>
              </a:r>
              <a:endParaRPr kumimoji="1" lang="ko-Kore-KR" altLang="en-US" dirty="0"/>
            </a:p>
          </p:txBody>
        </p:sp>
        <p:sp>
          <p:nvSpPr>
            <p:cNvPr id="3" name="오각형[P] 2">
              <a:extLst>
                <a:ext uri="{FF2B5EF4-FFF2-40B4-BE49-F238E27FC236}">
                  <a16:creationId xmlns:a16="http://schemas.microsoft.com/office/drawing/2014/main" id="{E4D384D8-26B6-C1EB-D332-F393D29BB0E0}"/>
                </a:ext>
              </a:extLst>
            </p:cNvPr>
            <p:cNvSpPr/>
            <p:nvPr/>
          </p:nvSpPr>
          <p:spPr>
            <a:xfrm>
              <a:off x="2122715" y="2315779"/>
              <a:ext cx="1297602" cy="1145480"/>
            </a:xfrm>
            <a:prstGeom prst="homePlate">
              <a:avLst>
                <a:gd name="adj" fmla="val 17418"/>
              </a:avLst>
            </a:prstGeom>
            <a:solidFill>
              <a:srgbClr val="553CC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DDD </a:t>
              </a:r>
            </a:p>
            <a:p>
              <a:pPr algn="ctr"/>
              <a:r>
                <a:rPr kumimoji="1" lang="ko-KR" altLang="en-US" dirty="0"/>
                <a:t>설계</a:t>
              </a:r>
              <a:endParaRPr kumimoji="1" lang="ko-Kore-KR" altLang="en-US" dirty="0"/>
            </a:p>
          </p:txBody>
        </p:sp>
        <p:sp>
          <p:nvSpPr>
            <p:cNvPr id="7" name="오각형[P] 6">
              <a:extLst>
                <a:ext uri="{FF2B5EF4-FFF2-40B4-BE49-F238E27FC236}">
                  <a16:creationId xmlns:a16="http://schemas.microsoft.com/office/drawing/2014/main" id="{3CBC070F-E4BE-63AA-9962-D1D4CAC6A641}"/>
                </a:ext>
              </a:extLst>
            </p:cNvPr>
            <p:cNvSpPr/>
            <p:nvPr/>
          </p:nvSpPr>
          <p:spPr>
            <a:xfrm>
              <a:off x="6918131" y="2330985"/>
              <a:ext cx="1149107" cy="1145480"/>
            </a:xfrm>
            <a:prstGeom prst="homePlate">
              <a:avLst>
                <a:gd name="adj" fmla="val 15788"/>
              </a:avLst>
            </a:prstGeom>
            <a:solidFill>
              <a:srgbClr val="553CC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구현체 완성</a:t>
              </a:r>
              <a:endParaRPr kumimoji="1" lang="ko-Kore-KR" altLang="en-US" dirty="0"/>
            </a:p>
          </p:txBody>
        </p:sp>
        <p:sp>
          <p:nvSpPr>
            <p:cNvPr id="14" name="오각형[P] 13">
              <a:extLst>
                <a:ext uri="{FF2B5EF4-FFF2-40B4-BE49-F238E27FC236}">
                  <a16:creationId xmlns:a16="http://schemas.microsoft.com/office/drawing/2014/main" id="{D08EB2E5-D9FD-8F60-567E-09677B22CF4E}"/>
                </a:ext>
              </a:extLst>
            </p:cNvPr>
            <p:cNvSpPr/>
            <p:nvPr/>
          </p:nvSpPr>
          <p:spPr>
            <a:xfrm>
              <a:off x="8230200" y="2330984"/>
              <a:ext cx="3375990" cy="1145480"/>
            </a:xfrm>
            <a:prstGeom prst="homePlate">
              <a:avLst>
                <a:gd name="adj" fmla="val 19047"/>
              </a:avLst>
            </a:prstGeom>
            <a:solidFill>
              <a:srgbClr val="553CC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배포 운영</a:t>
              </a:r>
              <a:endParaRPr kumimoji="1" lang="ko-Kore-KR" altLang="en-US" dirty="0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980DCF6B-FF4A-EC6E-775C-BA8A4E44176E}"/>
                </a:ext>
              </a:extLst>
            </p:cNvPr>
            <p:cNvSpPr/>
            <p:nvPr/>
          </p:nvSpPr>
          <p:spPr>
            <a:xfrm>
              <a:off x="3625899" y="3687777"/>
              <a:ext cx="1785856" cy="1145480"/>
            </a:xfrm>
            <a:prstGeom prst="roundRect">
              <a:avLst/>
            </a:prstGeom>
            <a:solidFill>
              <a:srgbClr val="00206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GPT-Engineer</a:t>
              </a:r>
              <a:endParaRPr kumimoji="1" lang="ko-Kore-KR" altLang="en-US" dirty="0"/>
            </a:p>
          </p:txBody>
        </p:sp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95C384C7-627C-705E-9B20-A587F9092182}"/>
                </a:ext>
              </a:extLst>
            </p:cNvPr>
            <p:cNvSpPr/>
            <p:nvPr/>
          </p:nvSpPr>
          <p:spPr>
            <a:xfrm>
              <a:off x="8230200" y="3687777"/>
              <a:ext cx="1062600" cy="1145480"/>
            </a:xfrm>
            <a:prstGeom prst="roundRect">
              <a:avLst/>
            </a:prstGeom>
            <a:solidFill>
              <a:srgbClr val="00206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 err="1"/>
                <a:t>Kubectl</a:t>
              </a:r>
              <a:r>
                <a:rPr kumimoji="1" lang="en-US" altLang="ko-Kore-KR" sz="1600" dirty="0"/>
                <a:t> AI</a:t>
              </a:r>
              <a:endParaRPr kumimoji="1" lang="ko-Kore-KR" altLang="en-US" sz="1600" dirty="0"/>
            </a:p>
          </p:txBody>
        </p:sp>
        <p:sp>
          <p:nvSpPr>
            <p:cNvPr id="17" name="오각형[P] 16">
              <a:extLst>
                <a:ext uri="{FF2B5EF4-FFF2-40B4-BE49-F238E27FC236}">
                  <a16:creationId xmlns:a16="http://schemas.microsoft.com/office/drawing/2014/main" id="{8A77A8BE-66DA-1106-BB68-144E0DBF0154}"/>
                </a:ext>
              </a:extLst>
            </p:cNvPr>
            <p:cNvSpPr/>
            <p:nvPr/>
          </p:nvSpPr>
          <p:spPr>
            <a:xfrm>
              <a:off x="5606695" y="2334047"/>
              <a:ext cx="1093055" cy="1145480"/>
            </a:xfrm>
            <a:prstGeom prst="homePlate">
              <a:avLst>
                <a:gd name="adj" fmla="val 15855"/>
              </a:avLst>
            </a:prstGeom>
            <a:solidFill>
              <a:srgbClr val="553CC4"/>
            </a:solidFill>
            <a:ln w="28575">
              <a:solidFill>
                <a:srgbClr val="FFC000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구현체 이해</a:t>
              </a:r>
              <a:endParaRPr kumimoji="1" lang="ko-Kore-KR" altLang="en-US" dirty="0"/>
            </a:p>
          </p:txBody>
        </p:sp>
        <p:sp>
          <p:nvSpPr>
            <p:cNvPr id="18" name="오각형[P] 17">
              <a:extLst>
                <a:ext uri="{FF2B5EF4-FFF2-40B4-BE49-F238E27FC236}">
                  <a16:creationId xmlns:a16="http://schemas.microsoft.com/office/drawing/2014/main" id="{32129A11-8179-CD48-EAEC-0FA68BCED6C2}"/>
                </a:ext>
              </a:extLst>
            </p:cNvPr>
            <p:cNvSpPr/>
            <p:nvPr/>
          </p:nvSpPr>
          <p:spPr>
            <a:xfrm>
              <a:off x="3658248" y="2330985"/>
              <a:ext cx="1753507" cy="1145480"/>
            </a:xfrm>
            <a:prstGeom prst="homePlate">
              <a:avLst>
                <a:gd name="adj" fmla="val 20676"/>
              </a:avLst>
            </a:prstGeom>
            <a:solidFill>
              <a:srgbClr val="553CC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/>
                <a:t>구현체 초안 생성</a:t>
              </a:r>
              <a:endParaRPr kumimoji="1" lang="ko-Kore-KR" altLang="en-US" dirty="0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2430BBB0-F1CE-E78C-7B0A-4ED15F3A1701}"/>
                </a:ext>
              </a:extLst>
            </p:cNvPr>
            <p:cNvSpPr/>
            <p:nvPr/>
          </p:nvSpPr>
          <p:spPr>
            <a:xfrm>
              <a:off x="9376774" y="3687777"/>
              <a:ext cx="1082841" cy="1145480"/>
            </a:xfrm>
            <a:prstGeom prst="roundRect">
              <a:avLst/>
            </a:prstGeom>
            <a:solidFill>
              <a:srgbClr val="00206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 err="1"/>
                <a:t>Kubectl</a:t>
              </a:r>
              <a:r>
                <a:rPr kumimoji="1" lang="en-US" altLang="ko-Kore-KR" sz="1600" dirty="0"/>
                <a:t> GPT</a:t>
              </a:r>
              <a:endParaRPr kumimoji="1" lang="ko-Kore-KR" altLang="en-US" sz="1600" dirty="0"/>
            </a:p>
          </p:txBody>
        </p:sp>
        <p:sp>
          <p:nvSpPr>
            <p:cNvPr id="20" name="모서리가 둥근 직사각형 19">
              <a:extLst>
                <a:ext uri="{FF2B5EF4-FFF2-40B4-BE49-F238E27FC236}">
                  <a16:creationId xmlns:a16="http://schemas.microsoft.com/office/drawing/2014/main" id="{60DAE797-9722-C8C8-1C28-36C84CFF98C6}"/>
                </a:ext>
              </a:extLst>
            </p:cNvPr>
            <p:cNvSpPr/>
            <p:nvPr/>
          </p:nvSpPr>
          <p:spPr>
            <a:xfrm>
              <a:off x="10523349" y="3687777"/>
              <a:ext cx="1082841" cy="1145480"/>
            </a:xfrm>
            <a:prstGeom prst="roundRect">
              <a:avLst/>
            </a:prstGeom>
            <a:solidFill>
              <a:srgbClr val="00206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600" dirty="0"/>
                <a:t>K8S</a:t>
              </a:r>
              <a:br>
                <a:rPr kumimoji="1" lang="en-US" altLang="ko-Kore-KR" sz="1600" dirty="0"/>
              </a:br>
              <a:r>
                <a:rPr kumimoji="1" lang="en-US" altLang="ko-Kore-KR" sz="1600" dirty="0"/>
                <a:t>-GPT</a:t>
              </a:r>
              <a:endParaRPr kumimoji="1" lang="ko-Kore-KR" altLang="en-US" sz="1600" dirty="0"/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3F3F89CF-F9E1-65E8-F723-5DE82D13962B}"/>
                </a:ext>
              </a:extLst>
            </p:cNvPr>
            <p:cNvSpPr/>
            <p:nvPr/>
          </p:nvSpPr>
          <p:spPr>
            <a:xfrm>
              <a:off x="5606694" y="3687777"/>
              <a:ext cx="2456045" cy="1145480"/>
            </a:xfrm>
            <a:prstGeom prst="roundRect">
              <a:avLst/>
            </a:prstGeom>
            <a:solidFill>
              <a:srgbClr val="00206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/>
                <a:t>Cursor IDE</a:t>
              </a:r>
              <a:endParaRPr kumimoji="1" lang="ko-Kore-KR" altLang="en-US" dirty="0"/>
            </a:p>
          </p:txBody>
        </p:sp>
      </p:grpSp>
      <p:cxnSp>
        <p:nvCxnSpPr>
          <p:cNvPr id="24" name="구부러진 연결선[U] 23">
            <a:extLst>
              <a:ext uri="{FF2B5EF4-FFF2-40B4-BE49-F238E27FC236}">
                <a16:creationId xmlns:a16="http://schemas.microsoft.com/office/drawing/2014/main" id="{EE10DDAF-9730-1F7D-F56E-723124A8A0E7}"/>
              </a:ext>
            </a:extLst>
          </p:cNvPr>
          <p:cNvCxnSpPr>
            <a:cxnSpLocks/>
          </p:cNvCxnSpPr>
          <p:nvPr/>
        </p:nvCxnSpPr>
        <p:spPr>
          <a:xfrm rot="5400000">
            <a:off x="6156123" y="2065220"/>
            <a:ext cx="567146" cy="518737"/>
          </a:xfrm>
          <a:prstGeom prst="curvedConnector3">
            <a:avLst>
              <a:gd name="adj1" fmla="val 10515"/>
            </a:avLst>
          </a:prstGeom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0BB8E05-3BBC-C9CE-540A-6F5D5E722921}"/>
              </a:ext>
            </a:extLst>
          </p:cNvPr>
          <p:cNvSpPr txBox="1"/>
          <p:nvPr/>
        </p:nvSpPr>
        <p:spPr>
          <a:xfrm rot="721215">
            <a:off x="6384784" y="1639978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이</a:t>
            </a:r>
            <a:r>
              <a:rPr kumimoji="1" lang="ko-KR" altLang="en-US" b="1" dirty="0"/>
              <a:t> 과정이 중요</a:t>
            </a:r>
            <a:endParaRPr kumimoji="1" lang="ko-Kore-KR" altLang="en-US" b="1" dirty="0"/>
          </a:p>
        </p:txBody>
      </p:sp>
      <p:pic>
        <p:nvPicPr>
          <p:cNvPr id="29" name="Google Shape;245;p40">
            <a:extLst>
              <a:ext uri="{FF2B5EF4-FFF2-40B4-BE49-F238E27FC236}">
                <a16:creationId xmlns:a16="http://schemas.microsoft.com/office/drawing/2014/main" id="{31B2155C-8797-DF32-C74F-D6902B8151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8062" b="20769"/>
          <a:stretch/>
        </p:blipFill>
        <p:spPr>
          <a:xfrm>
            <a:off x="8458615" y="19741"/>
            <a:ext cx="3733385" cy="23048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97989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564F4-050C-F798-A40D-5015534D9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160AB1-4E5D-6C54-4811-B274F91D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>
                <a:solidFill>
                  <a:srgbClr val="553CC4"/>
                </a:solidFill>
              </a:rPr>
              <a:t>결론</a:t>
            </a:r>
            <a:r>
              <a:rPr kumimoji="1" lang="en-US" altLang="ko-KR" sz="3600" dirty="0"/>
              <a:t>: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AI Coding IDE Comparison</a:t>
            </a:r>
            <a:r>
              <a:rPr kumimoji="1" lang="ko-KR" altLang="en-US" sz="3600" dirty="0"/>
              <a:t> </a:t>
            </a:r>
            <a:r>
              <a:rPr kumimoji="1" lang="en-US" altLang="ko-KR" sz="2000" dirty="0"/>
              <a:t>(24.02</a:t>
            </a:r>
            <a:r>
              <a:rPr kumimoji="1" lang="ko-KR" altLang="en-US" sz="2000" dirty="0"/>
              <a:t> 현재</a:t>
            </a:r>
            <a:r>
              <a:rPr kumimoji="1" lang="en-US" altLang="ko-KR" sz="2000" dirty="0"/>
              <a:t>)</a:t>
            </a:r>
            <a:endParaRPr kumimoji="1" lang="ko-Kore-KR" altLang="en-US" sz="20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F9B490B-8EE3-03EB-4DF7-76FCD83F2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667365"/>
              </p:ext>
            </p:extLst>
          </p:nvPr>
        </p:nvGraphicFramePr>
        <p:xfrm>
          <a:off x="907141" y="1334140"/>
          <a:ext cx="10446660" cy="48286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11665">
                  <a:extLst>
                    <a:ext uri="{9D8B030D-6E8A-4147-A177-3AD203B41FA5}">
                      <a16:colId xmlns:a16="http://schemas.microsoft.com/office/drawing/2014/main" val="82613720"/>
                    </a:ext>
                  </a:extLst>
                </a:gridCol>
                <a:gridCol w="2611665">
                  <a:extLst>
                    <a:ext uri="{9D8B030D-6E8A-4147-A177-3AD203B41FA5}">
                      <a16:colId xmlns:a16="http://schemas.microsoft.com/office/drawing/2014/main" val="260645802"/>
                    </a:ext>
                  </a:extLst>
                </a:gridCol>
                <a:gridCol w="2611665">
                  <a:extLst>
                    <a:ext uri="{9D8B030D-6E8A-4147-A177-3AD203B41FA5}">
                      <a16:colId xmlns:a16="http://schemas.microsoft.com/office/drawing/2014/main" val="2029858620"/>
                    </a:ext>
                  </a:extLst>
                </a:gridCol>
                <a:gridCol w="2611665">
                  <a:extLst>
                    <a:ext uri="{9D8B030D-6E8A-4147-A177-3AD203B41FA5}">
                      <a16:colId xmlns:a16="http://schemas.microsoft.com/office/drawing/2014/main" val="154419040"/>
                    </a:ext>
                  </a:extLst>
                </a:gridCol>
              </a:tblGrid>
              <a:tr h="795582">
                <a:tc>
                  <a:txBody>
                    <a:bodyPr/>
                    <a:lstStyle/>
                    <a:p>
                      <a:pPr algn="ctr"/>
                      <a:endParaRPr lang="ko-Kore-KR" altLang="en-US" dirty="0">
                        <a:solidFill>
                          <a:srgbClr val="553CC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 err="1">
                          <a:solidFill>
                            <a:schemeClr val="bg1"/>
                          </a:solidFill>
                        </a:rPr>
                        <a:t>Github</a:t>
                      </a:r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 Copilot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Cursor IDE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dirty="0">
                          <a:solidFill>
                            <a:schemeClr val="bg1"/>
                          </a:solidFill>
                        </a:rPr>
                        <a:t>Continue</a:t>
                      </a:r>
                      <a:endParaRPr lang="ko-Kore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5294324"/>
                  </a:ext>
                </a:extLst>
              </a:tr>
              <a:tr h="968430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/>
                        <a:t>기본기능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코드</a:t>
                      </a:r>
                      <a:r>
                        <a:rPr lang="ko-KR" altLang="en-US" dirty="0"/>
                        <a:t> 자동 채우기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자동 </a:t>
                      </a:r>
                      <a:r>
                        <a:rPr lang="en-US" altLang="ko-Kore-KR" dirty="0"/>
                        <a:t>DIFF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인라인코딩에서만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dirty="0"/>
                        <a:t>코드</a:t>
                      </a:r>
                      <a:r>
                        <a:rPr lang="ko-KR" altLang="en-US" dirty="0"/>
                        <a:t> 자동 채우기</a:t>
                      </a:r>
                      <a:endParaRPr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자동 </a:t>
                      </a:r>
                      <a:r>
                        <a:rPr lang="en-US" altLang="ko-Kore-KR" dirty="0"/>
                        <a:t>DIFF</a:t>
                      </a:r>
                      <a:endParaRPr lang="ko-Kore-KR" altLang="en-US" dirty="0"/>
                    </a:p>
                    <a:p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자동 </a:t>
                      </a:r>
                      <a:r>
                        <a:rPr lang="en-US" altLang="ko-Kore-KR" dirty="0"/>
                        <a:t>DIFF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725692"/>
                  </a:ext>
                </a:extLst>
              </a:tr>
              <a:tr h="6779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 err="1"/>
                        <a:t>멘션</a:t>
                      </a:r>
                      <a:r>
                        <a:rPr lang="ko-KR" altLang="en-US" b="1" dirty="0"/>
                        <a:t> </a:t>
                      </a:r>
                      <a:r>
                        <a:rPr lang="en-US" altLang="ko-KR" b="1" dirty="0"/>
                        <a:t>(RAG)</a:t>
                      </a:r>
                      <a:endParaRPr lang="ko-Kore-KR" altLang="en-US" b="1" dirty="0"/>
                    </a:p>
                    <a:p>
                      <a:pPr algn="ctr"/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로컬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RAG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로컬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RAG</a:t>
                      </a:r>
                    </a:p>
                    <a:p>
                      <a:r>
                        <a:rPr lang="ko-KR" altLang="en-US" b="1" dirty="0">
                          <a:solidFill>
                            <a:srgbClr val="553CC4"/>
                          </a:solidFill>
                        </a:rPr>
                        <a:t>외부 </a:t>
                      </a:r>
                      <a:r>
                        <a:rPr lang="en-US" altLang="ko-KR" b="1" dirty="0">
                          <a:solidFill>
                            <a:srgbClr val="553CC4"/>
                          </a:solidFill>
                        </a:rPr>
                        <a:t>RAG</a:t>
                      </a:r>
                      <a:endParaRPr lang="ko-Kore-KR" altLang="en-US" b="1" dirty="0">
                        <a:solidFill>
                          <a:srgbClr val="553CC4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로컬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RAG</a:t>
                      </a:r>
                    </a:p>
                    <a:p>
                      <a:r>
                        <a:rPr lang="ko-KR" altLang="en-US" b="1" dirty="0">
                          <a:solidFill>
                            <a:srgbClr val="553CC4"/>
                          </a:solidFill>
                        </a:rPr>
                        <a:t>외부 </a:t>
                      </a:r>
                      <a:r>
                        <a:rPr lang="en-US" altLang="ko-KR" b="1" dirty="0">
                          <a:solidFill>
                            <a:srgbClr val="553CC4"/>
                          </a:solidFill>
                        </a:rPr>
                        <a:t>RAG</a:t>
                      </a:r>
                      <a:endParaRPr lang="ko-Kore-KR" altLang="en-US" b="1" dirty="0">
                        <a:solidFill>
                          <a:srgbClr val="553CC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2399274"/>
                  </a:ext>
                </a:extLst>
              </a:tr>
              <a:tr h="79558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/>
                        <a:t>이미지</a:t>
                      </a:r>
                      <a:r>
                        <a:rPr lang="ko-KR" altLang="en-US" b="1" dirty="0"/>
                        <a:t>첨부 </a:t>
                      </a:r>
                      <a:r>
                        <a:rPr lang="en-US" altLang="ko-KR" b="1" dirty="0"/>
                        <a:t>(</a:t>
                      </a:r>
                      <a:r>
                        <a:rPr lang="ko-KR" altLang="en-US" b="1" dirty="0"/>
                        <a:t>비전인식</a:t>
                      </a:r>
                      <a:r>
                        <a:rPr lang="en-US" altLang="ko-KR" b="1" dirty="0"/>
                        <a:t>)</a:t>
                      </a:r>
                      <a:endParaRPr lang="ko-Kore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X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O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X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277244"/>
                  </a:ext>
                </a:extLst>
              </a:tr>
              <a:tr h="79558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/>
                        <a:t>모델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자체모델</a:t>
                      </a:r>
                      <a:r>
                        <a:rPr lang="ko-KR" altLang="en-US" dirty="0"/>
                        <a:t> 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(</a:t>
                      </a:r>
                      <a:r>
                        <a:rPr lang="ko-KR" altLang="en-US" b="1" dirty="0">
                          <a:solidFill>
                            <a:srgbClr val="553CC4"/>
                          </a:solidFill>
                        </a:rPr>
                        <a:t>개발자 뇌만 이식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Open AI GPT4</a:t>
                      </a:r>
                      <a:r>
                        <a:rPr lang="ko-KR" altLang="en-US" dirty="0"/>
                        <a:t> 기반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전반적인 지식을 이식</a:t>
                      </a:r>
                      <a:r>
                        <a:rPr lang="en-US" altLang="ko-KR" dirty="0"/>
                        <a:t>)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Open AI </a:t>
                      </a:r>
                      <a:r>
                        <a:rPr lang="ko-KR" altLang="en-US" dirty="0"/>
                        <a:t>포함 </a:t>
                      </a:r>
                      <a:endParaRPr lang="en-US" altLang="ko-KR" dirty="0"/>
                    </a:p>
                    <a:p>
                      <a:r>
                        <a:rPr lang="ko-KR" altLang="en-US" b="1" dirty="0">
                          <a:solidFill>
                            <a:srgbClr val="553CC4"/>
                          </a:solidFill>
                        </a:rPr>
                        <a:t>오픈 </a:t>
                      </a:r>
                      <a:r>
                        <a:rPr lang="en-US" altLang="ko-KR" b="1" dirty="0">
                          <a:solidFill>
                            <a:srgbClr val="553CC4"/>
                          </a:solidFill>
                        </a:rPr>
                        <a:t>LLM </a:t>
                      </a:r>
                      <a:r>
                        <a:rPr lang="ko-KR" altLang="en-US" b="1" dirty="0">
                          <a:solidFill>
                            <a:srgbClr val="553CC4"/>
                          </a:solidFill>
                        </a:rPr>
                        <a:t>지원</a:t>
                      </a:r>
                      <a:endParaRPr lang="ko-Kore-KR" altLang="en-US" b="1" dirty="0">
                        <a:solidFill>
                          <a:srgbClr val="553CC4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5150731"/>
                  </a:ext>
                </a:extLst>
              </a:tr>
              <a:tr h="795582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b="1" dirty="0"/>
                        <a:t>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설계</a:t>
                      </a:r>
                      <a:r>
                        <a:rPr lang="en-US" altLang="ko-Kore-KR" dirty="0"/>
                        <a:t>(</a:t>
                      </a:r>
                      <a:r>
                        <a:rPr lang="ko-KR" altLang="en-US" dirty="0"/>
                        <a:t>일부</a:t>
                      </a:r>
                      <a:r>
                        <a:rPr lang="en-US" altLang="ko-KR" dirty="0"/>
                        <a:t>)-</a:t>
                      </a:r>
                      <a:r>
                        <a:rPr lang="ko-Kore-KR" altLang="en-US" dirty="0"/>
                        <a:t>구현</a:t>
                      </a:r>
                      <a:r>
                        <a:rPr lang="en-US" altLang="ko-Kore-KR" dirty="0"/>
                        <a:t>-</a:t>
                      </a:r>
                      <a:r>
                        <a:rPr lang="ko-KR" altLang="en-US" dirty="0"/>
                        <a:t>운영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기획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구현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운영</a:t>
                      </a:r>
                      <a:endParaRPr lang="ko-Kore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기획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설계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구현</a:t>
                      </a:r>
                      <a:r>
                        <a:rPr lang="en-US" altLang="ko-KR" dirty="0"/>
                        <a:t>-</a:t>
                      </a:r>
                      <a:r>
                        <a:rPr lang="ko-KR" altLang="en-US" dirty="0"/>
                        <a:t>운영</a:t>
                      </a:r>
                      <a:endParaRPr lang="ko-Kore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5643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9403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DCF41-5C41-CFBA-72AE-2926A326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63A7B-C89E-A17B-646D-3AA1BE410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>
                <a:solidFill>
                  <a:srgbClr val="553CC4"/>
                </a:solidFill>
              </a:rPr>
              <a:t>심화과정</a:t>
            </a:r>
            <a:r>
              <a:rPr kumimoji="1" lang="en-US" altLang="ko-KR" sz="3600" dirty="0"/>
              <a:t>: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AI</a:t>
            </a:r>
            <a:r>
              <a:rPr kumimoji="1" lang="ko-KR" altLang="en-US" sz="3600" dirty="0"/>
              <a:t>시대</a:t>
            </a:r>
            <a:r>
              <a:rPr kumimoji="1" lang="en-US" altLang="ko-KR" sz="3600" dirty="0"/>
              <a:t>,</a:t>
            </a:r>
            <a:r>
              <a:rPr kumimoji="1" lang="ko-KR" altLang="en-US" sz="3600" dirty="0"/>
              <a:t> 최고의 전문가가 되세요</a:t>
            </a:r>
            <a:endParaRPr kumimoji="1" lang="ko-Kore-KR" altLang="en-US" sz="3600" dirty="0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FBD81AC-5D76-8E1D-A0D3-091D71922CDD}"/>
              </a:ext>
            </a:extLst>
          </p:cNvPr>
          <p:cNvSpPr/>
          <p:nvPr/>
        </p:nvSpPr>
        <p:spPr>
          <a:xfrm>
            <a:off x="907141" y="3336786"/>
            <a:ext cx="2024742" cy="104502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AI Coding</a:t>
            </a:r>
          </a:p>
          <a:p>
            <a:pPr algn="ctr"/>
            <a:r>
              <a:rPr kumimoji="1" lang="en-US" altLang="ko-Kore-KR" dirty="0"/>
              <a:t>(2days)</a:t>
            </a:r>
            <a:endParaRPr kumimoji="1" lang="ko-Kore-KR" altLang="en-US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E5F627D-2B7C-E6A2-11BB-8FD8761D4B1C}"/>
              </a:ext>
            </a:extLst>
          </p:cNvPr>
          <p:cNvSpPr/>
          <p:nvPr/>
        </p:nvSpPr>
        <p:spPr>
          <a:xfrm>
            <a:off x="4712536" y="1998960"/>
            <a:ext cx="2024742" cy="1045029"/>
          </a:xfrm>
          <a:prstGeom prst="roundRect">
            <a:avLst/>
          </a:prstGeom>
          <a:solidFill>
            <a:srgbClr val="553CC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Microservices</a:t>
            </a:r>
            <a:br>
              <a:rPr kumimoji="1" lang="en-US" altLang="ko-Kore-KR" dirty="0"/>
            </a:br>
            <a:r>
              <a:rPr kumimoji="1" lang="en-US" altLang="ko-Kore-KR" dirty="0"/>
              <a:t>/DDD</a:t>
            </a:r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1734E07-B5CB-0C43-AA10-9F938552EEB3}"/>
              </a:ext>
            </a:extLst>
          </p:cNvPr>
          <p:cNvSpPr/>
          <p:nvPr/>
        </p:nvSpPr>
        <p:spPr>
          <a:xfrm>
            <a:off x="4712536" y="4566802"/>
            <a:ext cx="2024742" cy="1045029"/>
          </a:xfrm>
          <a:prstGeom prst="roundRect">
            <a:avLst/>
          </a:prstGeom>
          <a:solidFill>
            <a:srgbClr val="553CC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GenAI</a:t>
            </a:r>
            <a:br>
              <a:rPr kumimoji="1" lang="en-US" altLang="ko-Kore-KR" dirty="0"/>
            </a:br>
            <a:r>
              <a:rPr kumimoji="1" lang="en-US" altLang="ko-Kore-KR" dirty="0"/>
              <a:t>Programming</a:t>
            </a:r>
            <a:endParaRPr kumimoji="1" lang="ko-Kore-KR" altLang="en-US" dirty="0"/>
          </a:p>
        </p:txBody>
      </p:sp>
      <p:sp>
        <p:nvSpPr>
          <p:cNvPr id="8" name="굽은 화살표[B] 7">
            <a:extLst>
              <a:ext uri="{FF2B5EF4-FFF2-40B4-BE49-F238E27FC236}">
                <a16:creationId xmlns:a16="http://schemas.microsoft.com/office/drawing/2014/main" id="{EFDDA524-91FA-36E6-39C4-E2E890086EA8}"/>
              </a:ext>
            </a:extLst>
          </p:cNvPr>
          <p:cNvSpPr/>
          <p:nvPr/>
        </p:nvSpPr>
        <p:spPr>
          <a:xfrm>
            <a:off x="2332751" y="2380379"/>
            <a:ext cx="2168769" cy="663610"/>
          </a:xfrm>
          <a:prstGeom prst="bentArrow">
            <a:avLst/>
          </a:prstGeom>
          <a:solidFill>
            <a:srgbClr val="55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9" name="굽은 화살표[B] 8">
            <a:extLst>
              <a:ext uri="{FF2B5EF4-FFF2-40B4-BE49-F238E27FC236}">
                <a16:creationId xmlns:a16="http://schemas.microsoft.com/office/drawing/2014/main" id="{C06D180A-07C6-59BF-87A8-620968D195B4}"/>
              </a:ext>
            </a:extLst>
          </p:cNvPr>
          <p:cNvSpPr/>
          <p:nvPr/>
        </p:nvSpPr>
        <p:spPr>
          <a:xfrm flipV="1">
            <a:off x="2332750" y="4674613"/>
            <a:ext cx="2168769" cy="663609"/>
          </a:xfrm>
          <a:prstGeom prst="bentArrow">
            <a:avLst/>
          </a:prstGeom>
          <a:solidFill>
            <a:srgbClr val="55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0" name="왼쪽 중괄호[L] 9">
            <a:extLst>
              <a:ext uri="{FF2B5EF4-FFF2-40B4-BE49-F238E27FC236}">
                <a16:creationId xmlns:a16="http://schemas.microsoft.com/office/drawing/2014/main" id="{B705D470-E32E-C9CE-7E6E-6256D98FECFE}"/>
              </a:ext>
            </a:extLst>
          </p:cNvPr>
          <p:cNvSpPr/>
          <p:nvPr/>
        </p:nvSpPr>
        <p:spPr>
          <a:xfrm>
            <a:off x="6948294" y="1677412"/>
            <a:ext cx="492369" cy="1688124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왼쪽 중괄호[L] 10">
            <a:extLst>
              <a:ext uri="{FF2B5EF4-FFF2-40B4-BE49-F238E27FC236}">
                <a16:creationId xmlns:a16="http://schemas.microsoft.com/office/drawing/2014/main" id="{6DCD73DA-CB0E-C878-189C-4F4F1FD4A677}"/>
              </a:ext>
            </a:extLst>
          </p:cNvPr>
          <p:cNvSpPr/>
          <p:nvPr/>
        </p:nvSpPr>
        <p:spPr>
          <a:xfrm>
            <a:off x="6948293" y="4245254"/>
            <a:ext cx="492369" cy="1688124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21876E-9481-9FB6-7D8E-C10878964B19}"/>
              </a:ext>
            </a:extLst>
          </p:cNvPr>
          <p:cNvSpPr txBox="1"/>
          <p:nvPr/>
        </p:nvSpPr>
        <p:spPr>
          <a:xfrm>
            <a:off x="7651677" y="1677412"/>
            <a:ext cx="39292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u="sng" dirty="0"/>
              <a:t>마이크로 서비스 </a:t>
            </a:r>
            <a:r>
              <a:rPr kumimoji="1" lang="en-US" altLang="ko-KR" b="1" u="sng" dirty="0"/>
              <a:t>/</a:t>
            </a:r>
            <a:r>
              <a:rPr kumimoji="1" lang="ko-KR" altLang="en-US" b="1" u="sng" dirty="0"/>
              <a:t> </a:t>
            </a:r>
            <a:r>
              <a:rPr kumimoji="1" lang="en-US" altLang="ko-KR" b="1" u="sng" dirty="0"/>
              <a:t>CNA</a:t>
            </a:r>
            <a:r>
              <a:rPr kumimoji="1" lang="ko-KR" altLang="en-US" b="1" u="sng" dirty="0"/>
              <a:t> 전문가 과정</a:t>
            </a:r>
            <a:endParaRPr kumimoji="1"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도메인 주도 설계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이벤트 </a:t>
            </a:r>
            <a:r>
              <a:rPr kumimoji="1" lang="ko-KR" altLang="en-US" dirty="0" err="1"/>
              <a:t>스토밍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이벤트 기반 마이크로 서비스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스프링 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</a:t>
            </a:r>
            <a:r>
              <a:rPr kumimoji="1" lang="en-US" altLang="ko-KR" dirty="0"/>
              <a:t>/ </a:t>
            </a:r>
            <a:r>
              <a:rPr kumimoji="1" lang="ko-KR" altLang="en-US" dirty="0"/>
              <a:t>카프카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쿠버네티스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아르고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CD</a:t>
            </a: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1F9C32-2DCB-9DF0-248B-A058394E921B}"/>
              </a:ext>
            </a:extLst>
          </p:cNvPr>
          <p:cNvSpPr txBox="1"/>
          <p:nvPr/>
        </p:nvSpPr>
        <p:spPr>
          <a:xfrm>
            <a:off x="7651677" y="4255916"/>
            <a:ext cx="41247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u="sng" dirty="0" err="1"/>
              <a:t>GenAI</a:t>
            </a:r>
            <a:r>
              <a:rPr kumimoji="1" lang="en-US" altLang="ko-KR" b="1" u="sng" dirty="0"/>
              <a:t> </a:t>
            </a:r>
            <a:r>
              <a:rPr kumimoji="1" lang="ko-KR" altLang="en-US" b="1" u="sng" dirty="0"/>
              <a:t>애플리케이션 개발</a:t>
            </a:r>
            <a:endParaRPr kumimoji="1" lang="en-US" altLang="ko-KR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LLM </a:t>
            </a:r>
            <a:r>
              <a:rPr kumimoji="1" lang="ko-KR" altLang="en-US" dirty="0"/>
              <a:t>프레임워크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랭체인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RAG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라마인덱스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멀티 에이전트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CrewAI</a:t>
            </a:r>
            <a:r>
              <a:rPr kumimoji="1" lang="en-US" altLang="ko-KR" dirty="0"/>
              <a:t>/</a:t>
            </a:r>
            <a:r>
              <a:rPr kumimoji="1" lang="en-US" altLang="ko-KR" dirty="0" err="1"/>
              <a:t>LangGraph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폐쇄형 </a:t>
            </a:r>
            <a:r>
              <a:rPr kumimoji="1" lang="en-US" altLang="ko-KR" dirty="0"/>
              <a:t>LLM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멀티모달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65DF4C19-B772-B9C9-7EF0-197E4D4DECB4}"/>
              </a:ext>
            </a:extLst>
          </p:cNvPr>
          <p:cNvSpPr/>
          <p:nvPr/>
        </p:nvSpPr>
        <p:spPr>
          <a:xfrm>
            <a:off x="907141" y="5631020"/>
            <a:ext cx="2024742" cy="1045029"/>
          </a:xfrm>
          <a:prstGeom prst="roundRect">
            <a:avLst/>
          </a:prstGeom>
          <a:solidFill>
            <a:srgbClr val="553CC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Extended</a:t>
            </a:r>
          </a:p>
          <a:p>
            <a:pPr algn="ctr"/>
            <a:r>
              <a:rPr kumimoji="1" lang="en-US" altLang="ko-Kore-KR" dirty="0"/>
              <a:t>AI Coding</a:t>
            </a:r>
            <a:r>
              <a:rPr kumimoji="1" lang="ko-KR" altLang="en-US" dirty="0"/>
              <a:t> </a:t>
            </a:r>
            <a:r>
              <a:rPr kumimoji="1" lang="en-US" altLang="ko-KR" dirty="0"/>
              <a:t>(4days)</a:t>
            </a:r>
            <a:endParaRPr kumimoji="1" lang="ko-Kore-KR" altLang="en-US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114FC1C9-3DA6-2725-53A7-63D0FBCE458E}"/>
              </a:ext>
            </a:extLst>
          </p:cNvPr>
          <p:cNvSpPr/>
          <p:nvPr/>
        </p:nvSpPr>
        <p:spPr>
          <a:xfrm>
            <a:off x="1567543" y="4674613"/>
            <a:ext cx="317241" cy="937218"/>
          </a:xfrm>
          <a:prstGeom prst="downArrow">
            <a:avLst/>
          </a:prstGeom>
          <a:solidFill>
            <a:srgbClr val="553C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150199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66A83-EC7C-EE48-5742-58AC482C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7ED39-3264-C4DF-1FE4-4DE5E4B8C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>
                <a:solidFill>
                  <a:srgbClr val="553CC4"/>
                </a:solidFill>
              </a:rPr>
              <a:t>컨설팅 서비스</a:t>
            </a:r>
            <a:r>
              <a:rPr kumimoji="1" lang="en-US" altLang="ko-KR" sz="3600" dirty="0"/>
              <a:t>:</a:t>
            </a:r>
            <a:endParaRPr kumimoji="1" lang="ko-Kore-KR" altLang="en-US" sz="3600" dirty="0"/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BB53710-D0BD-655F-8F59-B90E7C119A84}"/>
              </a:ext>
            </a:extLst>
          </p:cNvPr>
          <p:cNvSpPr/>
          <p:nvPr/>
        </p:nvSpPr>
        <p:spPr>
          <a:xfrm>
            <a:off x="4712536" y="3429000"/>
            <a:ext cx="6343398" cy="1045029"/>
          </a:xfrm>
          <a:prstGeom prst="roundRect">
            <a:avLst/>
          </a:prstGeom>
          <a:solidFill>
            <a:srgbClr val="553CC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Microservices</a:t>
            </a:r>
            <a:br>
              <a:rPr kumimoji="1" lang="en-US" altLang="ko-Kore-KR" dirty="0"/>
            </a:br>
            <a:r>
              <a:rPr kumimoji="1" lang="en-US" altLang="ko-Kore-KR" dirty="0"/>
              <a:t>/DDD</a:t>
            </a:r>
            <a:endParaRPr kumimoji="1" lang="ko-Kore-KR" altLang="en-US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CD01446-F8D7-1B9C-3463-286BF75206AC}"/>
              </a:ext>
            </a:extLst>
          </p:cNvPr>
          <p:cNvSpPr/>
          <p:nvPr/>
        </p:nvSpPr>
        <p:spPr>
          <a:xfrm>
            <a:off x="4712536" y="4888349"/>
            <a:ext cx="6343398" cy="1045029"/>
          </a:xfrm>
          <a:prstGeom prst="roundRect">
            <a:avLst/>
          </a:prstGeom>
          <a:solidFill>
            <a:srgbClr val="553CC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 err="1"/>
              <a:t>GenAI</a:t>
            </a:r>
            <a:br>
              <a:rPr kumimoji="1" lang="en-US" altLang="ko-Kore-KR" dirty="0"/>
            </a:br>
            <a:r>
              <a:rPr kumimoji="1" lang="en-US" altLang="ko-Kore-KR" dirty="0"/>
              <a:t>Programming</a:t>
            </a:r>
            <a:endParaRPr kumimoji="1" lang="ko-Kore-KR" altLang="en-US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AF586A5D-5E7C-1538-2BBB-FE5FEF2E1CFA}"/>
              </a:ext>
            </a:extLst>
          </p:cNvPr>
          <p:cNvSpPr/>
          <p:nvPr/>
        </p:nvSpPr>
        <p:spPr>
          <a:xfrm>
            <a:off x="4712535" y="2035925"/>
            <a:ext cx="6343399" cy="1045029"/>
          </a:xfrm>
          <a:prstGeom prst="roundRect">
            <a:avLst/>
          </a:prstGeom>
          <a:solidFill>
            <a:srgbClr val="553CC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AI Coding </a:t>
            </a:r>
            <a:br>
              <a:rPr kumimoji="1" lang="en-US" altLang="ko-Kore-KR" dirty="0"/>
            </a:br>
            <a:r>
              <a:rPr kumimoji="1" lang="en-US" altLang="ko-Kore-KR" dirty="0"/>
              <a:t>/ </a:t>
            </a:r>
            <a:r>
              <a:rPr kumimoji="1" lang="en-US" altLang="ko-Kore-KR" dirty="0" err="1"/>
              <a:t>BizDevOps</a:t>
            </a:r>
            <a:r>
              <a:rPr kumimoji="1" lang="en-US" altLang="ko-Kore-KR" dirty="0"/>
              <a:t> Platform</a:t>
            </a:r>
            <a:endParaRPr kumimoji="1" lang="ko-Kore-KR" altLang="en-US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65F4FE6-9C1E-C6FD-A087-5B4E9CE91994}"/>
              </a:ext>
            </a:extLst>
          </p:cNvPr>
          <p:cNvSpPr/>
          <p:nvPr/>
        </p:nvSpPr>
        <p:spPr>
          <a:xfrm>
            <a:off x="907141" y="3429000"/>
            <a:ext cx="2024742" cy="1045029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MSA School</a:t>
            </a:r>
            <a:br>
              <a:rPr kumimoji="1" lang="en-US" altLang="ko-Kore-KR" dirty="0"/>
            </a:br>
            <a:r>
              <a:rPr kumimoji="1" lang="en-US" altLang="ko-Kore-KR" dirty="0"/>
              <a:t>Consulting</a:t>
            </a:r>
            <a:br>
              <a:rPr kumimoji="1" lang="en-US" altLang="ko-Kore-KR" dirty="0"/>
            </a:br>
            <a:r>
              <a:rPr kumimoji="1" lang="en-US" altLang="ko-Kore-KR" dirty="0"/>
              <a:t>Services</a:t>
            </a:r>
            <a:endParaRPr kumimoji="1" lang="ko-Kore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B9612C7-709D-B365-A705-69757A2CB1D4}"/>
              </a:ext>
            </a:extLst>
          </p:cNvPr>
          <p:cNvCxnSpPr/>
          <p:nvPr/>
        </p:nvCxnSpPr>
        <p:spPr>
          <a:xfrm flipV="1">
            <a:off x="3263409" y="2553904"/>
            <a:ext cx="1117600" cy="105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0A01B078-576E-23C6-8628-31095488D97E}"/>
              </a:ext>
            </a:extLst>
          </p:cNvPr>
          <p:cNvCxnSpPr>
            <a:cxnSpLocks/>
          </p:cNvCxnSpPr>
          <p:nvPr/>
        </p:nvCxnSpPr>
        <p:spPr>
          <a:xfrm>
            <a:off x="3263409" y="3951514"/>
            <a:ext cx="1117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DBAF0B0-7C59-4C02-B457-B74177F37593}"/>
              </a:ext>
            </a:extLst>
          </p:cNvPr>
          <p:cNvCxnSpPr>
            <a:cxnSpLocks/>
          </p:cNvCxnSpPr>
          <p:nvPr/>
        </p:nvCxnSpPr>
        <p:spPr>
          <a:xfrm>
            <a:off x="3263409" y="4295025"/>
            <a:ext cx="1117600" cy="111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076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657F4-DD15-016F-01E1-CFDA1694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</a:t>
            </a:r>
            <a:r>
              <a:rPr kumimoji="1" lang="ko-KR" altLang="en-US" dirty="0"/>
              <a:t> 고객인터뷰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Example Mapping</a:t>
            </a:r>
            <a:endParaRPr kumimoji="1" lang="ko-US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8B257D3-E9BC-6D05-C760-47AB17800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84" y="1436088"/>
            <a:ext cx="7772400" cy="5019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C0A46A-7A6D-356C-B1D0-C71BF0024703}"/>
              </a:ext>
            </a:extLst>
          </p:cNvPr>
          <p:cNvSpPr txBox="1"/>
          <p:nvPr/>
        </p:nvSpPr>
        <p:spPr>
          <a:xfrm>
            <a:off x="865582" y="6129742"/>
            <a:ext cx="6111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US" altLang="en-US" sz="1400" dirty="0">
                <a:hlinkClick r:id="rId3"/>
              </a:rPr>
              <a:t>https://workflowy.com/s/20242-ai/xC4GCmvcf9edwRoo</a:t>
            </a:r>
            <a:endParaRPr lang="en-US" altLang="ko-US" sz="1400" dirty="0"/>
          </a:p>
          <a:p>
            <a:endParaRPr lang="ko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294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657F4-DD15-016F-01E1-CFDA1694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Test </a:t>
            </a:r>
            <a:r>
              <a:rPr kumimoji="1" lang="ko-KR" altLang="en-US" dirty="0"/>
              <a:t>생성</a:t>
            </a:r>
            <a:endParaRPr kumimoji="1" lang="ko-US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CD54BC-1687-29E2-2083-04B064C0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1" y="1414602"/>
            <a:ext cx="7159487" cy="5245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369154-0552-0465-D385-445874B58E8F}"/>
              </a:ext>
            </a:extLst>
          </p:cNvPr>
          <p:cNvSpPr txBox="1"/>
          <p:nvPr/>
        </p:nvSpPr>
        <p:spPr>
          <a:xfrm>
            <a:off x="865582" y="6129742"/>
            <a:ext cx="6111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US" altLang="en-US" sz="1400" dirty="0">
                <a:hlinkClick r:id="rId3"/>
              </a:rPr>
              <a:t>https://workflowy.com/s/20242-ai/xC4GCmvcf9edwRoo</a:t>
            </a:r>
            <a:endParaRPr lang="en-US" altLang="ko-US" sz="1400" dirty="0"/>
          </a:p>
          <a:p>
            <a:endParaRPr lang="ko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7572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657F4-DD15-016F-01E1-CFDA1694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</a:t>
            </a:r>
            <a:r>
              <a:rPr kumimoji="1" lang="ko-KR" altLang="en-US" dirty="0"/>
              <a:t> 구현체 생성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ACB63A-FF1E-9BE2-FF43-7D7660F53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1" y="1434490"/>
            <a:ext cx="7772400" cy="502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993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657F4-DD15-016F-01E1-CFDA1694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리팩토링</a:t>
            </a:r>
            <a:endParaRPr kumimoji="1" lang="ko-US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FC635F-658B-5525-3B75-3A64FE34A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1" y="1461935"/>
            <a:ext cx="7772400" cy="512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01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657F4-DD15-016F-01E1-CFDA1694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[</a:t>
            </a:r>
            <a:r>
              <a:rPr kumimoji="1" lang="ko-KR" altLang="en-US" dirty="0"/>
              <a:t>실습</a:t>
            </a:r>
            <a:r>
              <a:rPr kumimoji="1" lang="en-US" altLang="ko-KR" dirty="0"/>
              <a:t>]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리팩토링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CE754A-8B6F-2E27-00DA-1036E4107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0"/>
            <a:ext cx="6649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13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D0F94D-61A8-2C7A-2DE5-D08C19401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프롬프트 엔지니어링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소통 능력</a:t>
            </a:r>
            <a:endParaRPr kumimoji="1" lang="ko-Kore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A8DC9E-4DED-9E09-9E76-E44B0665892E}"/>
              </a:ext>
            </a:extLst>
          </p:cNvPr>
          <p:cNvSpPr txBox="1"/>
          <p:nvPr/>
        </p:nvSpPr>
        <p:spPr>
          <a:xfrm>
            <a:off x="3030416" y="3164450"/>
            <a:ext cx="61077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2"/>
              </a:rPr>
              <a:t>(57) </a:t>
            </a:r>
            <a:r>
              <a:rPr lang="ko-KR" altLang="en-US" dirty="0">
                <a:hlinkClick r:id="rId2"/>
              </a:rPr>
              <a:t>챗</a:t>
            </a:r>
            <a:r>
              <a:rPr lang="en" altLang="ko-Kore-KR" dirty="0">
                <a:hlinkClick r:id="rId2"/>
              </a:rPr>
              <a:t>GPT </a:t>
            </a:r>
            <a:r>
              <a:rPr lang="ko-KR" altLang="en-US" dirty="0">
                <a:hlinkClick r:id="rId2"/>
              </a:rPr>
              <a:t>실력자 되는 법</a:t>
            </a:r>
            <a:r>
              <a:rPr lang="en-US" altLang="ko-KR" dirty="0">
                <a:hlinkClick r:id="rId2"/>
              </a:rPr>
              <a:t>: </a:t>
            </a:r>
            <a:r>
              <a:rPr lang="ko-KR" altLang="en-US" dirty="0">
                <a:hlinkClick r:id="rId2"/>
              </a:rPr>
              <a:t>프롬프트 엔지니어링 기술 </a:t>
            </a:r>
            <a:r>
              <a:rPr lang="en-US" altLang="ko-KR" dirty="0">
                <a:hlinkClick r:id="rId2"/>
              </a:rPr>
              <a:t>5</a:t>
            </a:r>
            <a:r>
              <a:rPr lang="ko-KR" altLang="en-US" dirty="0">
                <a:hlinkClick r:id="rId2"/>
              </a:rPr>
              <a:t>가지 </a:t>
            </a:r>
            <a:r>
              <a:rPr lang="en-US" altLang="ko-KR" dirty="0">
                <a:hlinkClick r:id="rId2"/>
              </a:rPr>
              <a:t>| </a:t>
            </a:r>
            <a:r>
              <a:rPr lang="ko-KR" altLang="en-US" dirty="0">
                <a:hlinkClick r:id="rId2"/>
              </a:rPr>
              <a:t>인공지능 성능 </a:t>
            </a:r>
            <a:r>
              <a:rPr lang="en-US" altLang="ko-KR" dirty="0">
                <a:hlinkClick r:id="rId2"/>
              </a:rPr>
              <a:t>146% </a:t>
            </a:r>
            <a:r>
              <a:rPr lang="ko-KR" altLang="en-US" dirty="0">
                <a:hlinkClick r:id="rId2"/>
              </a:rPr>
              <a:t>높이는 방법 </a:t>
            </a:r>
            <a:r>
              <a:rPr lang="en-US" altLang="ko-KR" dirty="0">
                <a:hlinkClick r:id="rId2"/>
              </a:rPr>
              <a:t>- </a:t>
            </a:r>
            <a:r>
              <a:rPr lang="en" altLang="ko-Kore-KR" dirty="0">
                <a:hlinkClick r:id="rId2"/>
              </a:rPr>
              <a:t>YouTube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63151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AutoGPT - What is AutoGPT?">
            <a:extLst>
              <a:ext uri="{FF2B5EF4-FFF2-40B4-BE49-F238E27FC236}">
                <a16:creationId xmlns:a16="http://schemas.microsoft.com/office/drawing/2014/main" id="{96D37577-DA3F-EBE9-3B93-7D286EB2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423" y="558021"/>
            <a:ext cx="6017197" cy="574195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A93D609-7B51-9963-EAE7-432E9590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spcBef>
                <a:spcPct val="0"/>
              </a:spcBef>
            </a:pPr>
            <a:r>
              <a:rPr kumimoji="1" lang="en-US" altLang="ko-KR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2-3</a:t>
            </a:r>
            <a:r>
              <a:rPr kumimoji="1" lang="ko-KR" alt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단계</a:t>
            </a:r>
            <a:r>
              <a:rPr kumimoji="1" lang="en-US" altLang="ko-KR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  <a:endParaRPr kumimoji="1" lang="en-US" alt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0329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3FB336A3-26F9-C93F-B9EC-C8557B2A7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17B205B9-3DC5-95FE-B3CB-E887FC5C66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983897"/>
              </p:ext>
            </p:extLst>
          </p:nvPr>
        </p:nvGraphicFramePr>
        <p:xfrm>
          <a:off x="418011" y="1700214"/>
          <a:ext cx="11365975" cy="4888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2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8750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1일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기반 </a:t>
                      </a:r>
                      <a:b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기획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설계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ko-KR" sz="10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기반의 소프트웨어 개발 도구들의 이해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단계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~5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단계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Cursor IDE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이용한 피자 주문 앱 구현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Cursor IDE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이용한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레가시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분석 및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모더나이징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1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클라우드 네이티브 아키텍처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MSA /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클린</a:t>
                      </a:r>
                      <a:r>
                        <a:rPr lang="ko-KR" altLang="ko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아키텍처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의 이해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도메인주도설계 방식과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기반 애플리케이션 개발의 효율성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ChatGPT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큰 규모의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레가시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애플리케이션 분석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8750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기반 </a:t>
                      </a:r>
                      <a:b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구현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운영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ko-KR" sz="10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endParaRPr lang="en-US" altLang="ko-KR"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US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ChatGPT</a:t>
                      </a:r>
                      <a:r>
                        <a:rPr lang="en-US" altLang="ko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서비스 기획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페르소나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고객여정맵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1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ChatGPT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비즈니스 모델 기획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비즈니스 모델 캔버스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1" i="0" u="none" strike="noStrike" cap="none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ChatGPT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프로세스 모델 도출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빅픽쳐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이벤트스토밍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1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ChatGPT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소프트웨어 모델 도출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디자인 레벨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이벤트스토밍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1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ChatGPT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도메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인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모델 도출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클래스 다이어그램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b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b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예제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EDA(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이벤트 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드리븐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아키텍처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기반 음식 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배달앱</a:t>
                      </a:r>
                      <a:endParaRPr lang="en-US" altLang="ko-KR" sz="1400" b="1" i="0" u="none" strike="noStrike" cap="none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4F169E75-2961-1988-BDBE-D608D51DECE2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u="none" strike="noStrike" cap="none" dirty="0"/>
                        <a:t>AI </a:t>
                      </a:r>
                      <a:r>
                        <a:rPr lang="ko-KR" altLang="en-US" sz="1400" u="none" strike="noStrike" cap="none" dirty="0"/>
                        <a:t>기반 구현 </a:t>
                      </a:r>
                      <a:r>
                        <a:rPr lang="en-US" altLang="ko-KR" sz="1400" u="none" strike="noStrike" cap="none" dirty="0"/>
                        <a:t>(</a:t>
                      </a:r>
                      <a:r>
                        <a:rPr lang="ko-KR" altLang="en-US" sz="1400" u="none" strike="noStrike" cap="none" dirty="0"/>
                        <a:t>이용자 관점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AI </a:t>
                      </a:r>
                      <a:r>
                        <a:rPr lang="ko-KR" altLang="en-US" sz="1000" u="none" strike="noStrike" cap="none" dirty="0" err="1"/>
                        <a:t>를</a:t>
                      </a:r>
                      <a:r>
                        <a:rPr lang="ko-KR" altLang="en-US" sz="1000" u="none" strike="noStrike" cap="none" dirty="0"/>
                        <a:t> 이용하여 효율적으로 클라우드 네이티브 수준의 애플리케이션을 기획</a:t>
                      </a:r>
                      <a:r>
                        <a:rPr lang="en-US" altLang="ko-KR" sz="1000" u="none" strike="noStrike" cap="none" dirty="0"/>
                        <a:t>-</a:t>
                      </a:r>
                      <a:r>
                        <a:rPr lang="ko-KR" altLang="en-US" sz="1000" u="none" strike="noStrike" cap="none" dirty="0"/>
                        <a:t>분석</a:t>
                      </a:r>
                      <a:r>
                        <a:rPr lang="en-US" altLang="ko-KR" sz="1000" u="none" strike="noStrike" cap="none" dirty="0"/>
                        <a:t>-</a:t>
                      </a:r>
                      <a:r>
                        <a:rPr lang="ko-KR" altLang="en-US" sz="1000" u="none" strike="noStrike" cap="none" dirty="0"/>
                        <a:t>설계</a:t>
                      </a:r>
                      <a:r>
                        <a:rPr lang="en-US" altLang="ko-KR" sz="1000" u="none" strike="noStrike" cap="none" dirty="0"/>
                        <a:t>-</a:t>
                      </a:r>
                      <a:r>
                        <a:rPr lang="ko-KR" altLang="en-US" sz="1000" u="none" strike="noStrike" cap="none" dirty="0"/>
                        <a:t>구현</a:t>
                      </a:r>
                      <a:r>
                        <a:rPr lang="en-US" altLang="ko-KR" sz="1000" u="none" strike="noStrike" cap="none" dirty="0"/>
                        <a:t>-</a:t>
                      </a:r>
                      <a:r>
                        <a:rPr lang="ko-KR" altLang="en-US" sz="1000" u="none" strike="noStrike" cap="none" dirty="0"/>
                        <a:t>운영 하는 전과정을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소프트웨어 개발 일반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자바 문법 이해 </a:t>
                      </a:r>
                      <a:r>
                        <a:rPr lang="en-US" altLang="ko-KR" sz="1000" u="none" strike="noStrike" cap="none" dirty="0"/>
                        <a:t>(</a:t>
                      </a:r>
                      <a:r>
                        <a:rPr lang="ko-KR" altLang="en-US" sz="1000" u="none" strike="noStrike" cap="none" dirty="0"/>
                        <a:t>초급</a:t>
                      </a:r>
                      <a:r>
                        <a:rPr lang="en-US" altLang="ko-KR" sz="1000" u="none" strike="noStrike" cap="none" dirty="0"/>
                        <a:t>)</a:t>
                      </a:r>
                      <a:r>
                        <a:rPr lang="ko-KR" altLang="en-US" sz="1000" u="none" strike="noStrike" cap="none" dirty="0"/>
                        <a:t> 수준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052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B0EE54-4525-C0B1-AD3B-FB2F0700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US" dirty="0"/>
              <a:t>GPT-Engineer – Plan-and-Solve</a:t>
            </a:r>
            <a:endParaRPr kumimoji="1" lang="ko-US" altLang="en-US" dirty="0"/>
          </a:p>
        </p:txBody>
      </p:sp>
      <p:pic>
        <p:nvPicPr>
          <p:cNvPr id="5122" name="Picture 2" descr="A Complete Guide to LLMs-based Autonomous Agents (Part I): | by Yule Wang,  PhD | Medium">
            <a:extLst>
              <a:ext uri="{FF2B5EF4-FFF2-40B4-BE49-F238E27FC236}">
                <a16:creationId xmlns:a16="http://schemas.microsoft.com/office/drawing/2014/main" id="{5091022D-0BBD-705B-F077-C3B1931FB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61" y="1741104"/>
            <a:ext cx="7435850" cy="443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BB84A-5C29-5320-7CF9-D7E6285133AC}"/>
              </a:ext>
            </a:extLst>
          </p:cNvPr>
          <p:cNvSpPr txBox="1"/>
          <p:nvPr/>
        </p:nvSpPr>
        <p:spPr>
          <a:xfrm>
            <a:off x="7459010" y="1236095"/>
            <a:ext cx="4704087" cy="507831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US" dirty="0">
              <a:solidFill>
                <a:srgbClr val="553C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rgbClr val="553CC4"/>
                </a:solidFill>
              </a:rPr>
              <a:t>Plan-and-Solve: </a:t>
            </a:r>
            <a:r>
              <a:rPr kumimoji="1" lang="ko-KR" altLang="en-US" dirty="0">
                <a:solidFill>
                  <a:srgbClr val="553CC4"/>
                </a:solidFill>
              </a:rPr>
              <a:t>요구사항에 따라 생성할 코드들 목록을 먼저 뽑고</a:t>
            </a:r>
            <a:r>
              <a:rPr kumimoji="1" lang="en-US" altLang="ko-KR" dirty="0">
                <a:solidFill>
                  <a:srgbClr val="553CC4"/>
                </a:solidFill>
              </a:rPr>
              <a:t>,</a:t>
            </a:r>
            <a:r>
              <a:rPr kumimoji="1" lang="ko-KR" altLang="en-US" dirty="0">
                <a:solidFill>
                  <a:srgbClr val="553CC4"/>
                </a:solidFill>
              </a:rPr>
              <a:t> 각각의 파일을 따로 생성</a:t>
            </a:r>
            <a:endParaRPr kumimoji="1" lang="en-US" altLang="ko-KR" dirty="0">
              <a:solidFill>
                <a:srgbClr val="553C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553C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553CC4"/>
                </a:solidFill>
              </a:rPr>
              <a:t>의사결정 필요한 경우 인간의 개입</a:t>
            </a:r>
            <a:endParaRPr kumimoji="1" lang="en-US" altLang="ko-KR" dirty="0">
              <a:solidFill>
                <a:srgbClr val="553CC4"/>
              </a:solidFill>
            </a:endParaRPr>
          </a:p>
          <a:p>
            <a:r>
              <a:rPr kumimoji="1" lang="ko-KR" altLang="en-US" dirty="0">
                <a:solidFill>
                  <a:srgbClr val="553CC4"/>
                </a:solidFill>
              </a:rPr>
              <a:t> </a:t>
            </a:r>
            <a:r>
              <a:rPr kumimoji="1" lang="en-US" altLang="ko-KR" dirty="0">
                <a:solidFill>
                  <a:srgbClr val="553CC4"/>
                </a:solidFill>
              </a:rPr>
              <a:t>   (Human-In-The-Loop)</a:t>
            </a:r>
          </a:p>
          <a:p>
            <a:endParaRPr kumimoji="1" lang="en-US" altLang="ko-US" dirty="0">
              <a:solidFill>
                <a:srgbClr val="553C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553CC4"/>
                </a:solidFill>
              </a:rPr>
              <a:t>기존 코드에서 개선 모드</a:t>
            </a:r>
            <a:endParaRPr kumimoji="1" lang="en-US" altLang="ko-KR" dirty="0">
              <a:solidFill>
                <a:srgbClr val="553C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553C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>
                <a:solidFill>
                  <a:srgbClr val="553CC4"/>
                </a:solidFill>
              </a:rPr>
              <a:t>컴파일</a:t>
            </a:r>
            <a:r>
              <a:rPr kumimoji="1" lang="en-US" altLang="ko-KR" dirty="0">
                <a:solidFill>
                  <a:srgbClr val="553CC4"/>
                </a:solidFill>
              </a:rPr>
              <a:t>/</a:t>
            </a:r>
            <a:r>
              <a:rPr kumimoji="1" lang="ko-KR" altLang="en-US" dirty="0">
                <a:solidFill>
                  <a:srgbClr val="553CC4"/>
                </a:solidFill>
              </a:rPr>
              <a:t>테스트를 통하여 오류 자동 수정</a:t>
            </a:r>
            <a:endParaRPr kumimoji="1" lang="en-US" altLang="ko-KR" dirty="0">
              <a:solidFill>
                <a:srgbClr val="553C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US" dirty="0">
              <a:solidFill>
                <a:srgbClr val="553C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rgbClr val="553CC4"/>
                </a:solidFill>
              </a:rPr>
              <a:t>Extended memory using RAG: Vector DB </a:t>
            </a:r>
            <a:r>
              <a:rPr kumimoji="1" lang="ko-KR" altLang="en-US" dirty="0" err="1">
                <a:solidFill>
                  <a:srgbClr val="553CC4"/>
                </a:solidFill>
              </a:rPr>
              <a:t>를</a:t>
            </a:r>
            <a:r>
              <a:rPr kumimoji="1" lang="ko-KR" altLang="en-US" dirty="0">
                <a:solidFill>
                  <a:srgbClr val="553CC4"/>
                </a:solidFill>
              </a:rPr>
              <a:t> 이용하여 긴 요구사항의 프롬프트를 이해하고 코드 생성과정의 다른 코드들을 기억하여 생성</a:t>
            </a:r>
            <a:endParaRPr kumimoji="1" lang="en-US" altLang="ko-US" dirty="0">
              <a:solidFill>
                <a:srgbClr val="553C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dirty="0">
              <a:solidFill>
                <a:srgbClr val="553CC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solidFill>
                  <a:srgbClr val="553CC4"/>
                </a:solidFill>
              </a:rPr>
              <a:t>OpenAI</a:t>
            </a:r>
            <a:r>
              <a:rPr kumimoji="1" lang="ko-KR" altLang="en-US" dirty="0">
                <a:solidFill>
                  <a:srgbClr val="553CC4"/>
                </a:solidFill>
              </a:rPr>
              <a:t> </a:t>
            </a:r>
            <a:r>
              <a:rPr kumimoji="1" lang="en-US" altLang="ko-KR" dirty="0">
                <a:solidFill>
                  <a:srgbClr val="553CC4"/>
                </a:solidFill>
              </a:rPr>
              <a:t>+</a:t>
            </a:r>
            <a:r>
              <a:rPr kumimoji="1" lang="ko-KR" altLang="en-US" dirty="0">
                <a:solidFill>
                  <a:srgbClr val="553CC4"/>
                </a:solidFill>
              </a:rPr>
              <a:t> 폐쇄형 </a:t>
            </a:r>
            <a:r>
              <a:rPr kumimoji="1" lang="en-US" altLang="ko-KR" dirty="0">
                <a:solidFill>
                  <a:srgbClr val="553CC4"/>
                </a:solidFill>
              </a:rPr>
              <a:t>LLM </a:t>
            </a:r>
            <a:r>
              <a:rPr kumimoji="1" lang="ko-KR" altLang="en-US" dirty="0">
                <a:solidFill>
                  <a:srgbClr val="553CC4"/>
                </a:solidFill>
              </a:rPr>
              <a:t>지원</a:t>
            </a:r>
            <a:endParaRPr kumimoji="1" lang="en-US" altLang="ko-KR" dirty="0">
              <a:solidFill>
                <a:srgbClr val="553C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78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BF1F5-FEF5-6E2B-1DAB-860B504F5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C58A8-304D-4869-25C8-73DEFE513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US" b="1" dirty="0"/>
              <a:t>GPT-Engineer </a:t>
            </a:r>
            <a:r>
              <a:rPr kumimoji="1" lang="ko-KR" altLang="en-US" b="1" dirty="0" err="1"/>
              <a:t>를</a:t>
            </a:r>
            <a:r>
              <a:rPr kumimoji="1" lang="ko-KR" altLang="en-US" b="1" dirty="0"/>
              <a:t> 이용한 전체 코드 생성</a:t>
            </a:r>
            <a:endParaRPr kumimoji="1" lang="ko-US" alt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985E8-D138-FE69-05EA-E72CBFF95773}"/>
              </a:ext>
            </a:extLst>
          </p:cNvPr>
          <p:cNvSpPr txBox="1"/>
          <p:nvPr/>
        </p:nvSpPr>
        <p:spPr>
          <a:xfrm>
            <a:off x="907141" y="1578360"/>
            <a:ext cx="964362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요구사항</a:t>
            </a: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ko-KR" altLang="en-US" sz="2000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   고객이 메뉴를 선택하여 주문한다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   고객이 선택한 메뉴에 대해 결제한다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   주문이 되면 주문 내역이 </a:t>
            </a:r>
            <a:r>
              <a:rPr lang="ko-KR" altLang="en-US" sz="2000" b="1" i="0" dirty="0" err="1">
                <a:solidFill>
                  <a:srgbClr val="24292E"/>
                </a:solidFill>
                <a:effectLst/>
                <a:latin typeface="-apple-system"/>
              </a:rPr>
              <a:t>입점상점주인에게</a:t>
            </a: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주문정보가 전달된다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   상점주는 주문을 수락하거나 거절할 수 있다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   상점주는 요리시작때와 완료 시점에 시스템에 상태를 입력한다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   고객은 아직 요리가 시작되지 않은 주문은 취소할 수 있다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   요리가 완료되면 고객의 지역 인근의 </a:t>
            </a:r>
            <a:r>
              <a:rPr lang="ko-KR" altLang="en-US" sz="2000" b="1" i="0" dirty="0" err="1">
                <a:solidFill>
                  <a:srgbClr val="24292E"/>
                </a:solidFill>
                <a:effectLst/>
                <a:latin typeface="-apple-system"/>
              </a:rPr>
              <a:t>라이더들에</a:t>
            </a: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의해 </a:t>
            </a:r>
            <a:r>
              <a:rPr lang="ko-KR" altLang="en-US" sz="2000" b="1" i="0" dirty="0" err="1">
                <a:solidFill>
                  <a:srgbClr val="24292E"/>
                </a:solidFill>
                <a:effectLst/>
                <a:latin typeface="-apple-system"/>
              </a:rPr>
              <a:t>배송건</a:t>
            </a: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조회가 가능하다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   라이더가 해당 요리를 </a:t>
            </a:r>
            <a:r>
              <a:rPr lang="en" altLang="ko-Kore-KR" sz="2000" b="1" i="0" dirty="0">
                <a:solidFill>
                  <a:srgbClr val="24292E"/>
                </a:solidFill>
                <a:effectLst/>
                <a:latin typeface="-apple-system"/>
              </a:rPr>
              <a:t>pick </a:t>
            </a:r>
            <a:r>
              <a:rPr lang="ko-KR" altLang="en-US" sz="2000" b="1" i="0" dirty="0" err="1">
                <a:solidFill>
                  <a:srgbClr val="24292E"/>
                </a:solidFill>
                <a:effectLst/>
                <a:latin typeface="-apple-system"/>
              </a:rPr>
              <a:t>한후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en" altLang="ko-Kore-KR" sz="2000" b="1" i="0" dirty="0">
                <a:solidFill>
                  <a:srgbClr val="24292E"/>
                </a:solidFill>
                <a:effectLst/>
                <a:latin typeface="-apple-system"/>
              </a:rPr>
              <a:t>pick</a:t>
            </a: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했다고 앱을 통해 통보한다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   고객이 주문상태를 중간중간 조회한다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   주문상태가 바뀔 때 마다 카톡으로 알림을 보낸다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   고객이 요리를 배달 받으면 배송확인 버튼을 </a:t>
            </a:r>
            <a:r>
              <a:rPr lang="ko-KR" altLang="en-US" sz="2000" b="1" i="0" dirty="0" err="1">
                <a:solidFill>
                  <a:srgbClr val="24292E"/>
                </a:solidFill>
                <a:effectLst/>
                <a:latin typeface="-apple-system"/>
              </a:rPr>
              <a:t>탭하여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모든 거래가 완료된다</a:t>
            </a:r>
          </a:p>
          <a:p>
            <a:pPr algn="l"/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endParaRPr lang="en-US" altLang="ko-KR" sz="2000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787926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9DE6CEE-2686-FAEC-87AD-216E0E8D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531" y="131566"/>
            <a:ext cx="9874469" cy="676203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B277CE7A-029B-0B7D-BABE-5F71C6583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spcBef>
                <a:spcPct val="0"/>
              </a:spcBef>
            </a:pPr>
            <a:r>
              <a:rPr lang="en-US" altLang="ko-KR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4-5</a:t>
            </a:r>
            <a:r>
              <a:rPr lang="ko-KR" alt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단계 </a:t>
            </a:r>
            <a:r>
              <a:rPr lang="en-US" altLang="ko-KR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- </a:t>
            </a:r>
            <a:r>
              <a:rPr lang="en-US" altLang="ko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Multi-Agent Approach</a:t>
            </a:r>
            <a:endParaRPr lang="en-US" alt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9698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3F1AA-6275-9479-34C6-4FFB27F3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Agent </a:t>
            </a:r>
            <a:r>
              <a:rPr kumimoji="1" lang="ko-US" altLang="en-US" dirty="0"/>
              <a:t>역할</a:t>
            </a:r>
            <a:r>
              <a:rPr kumimoji="1" lang="ko-KR" altLang="en-US" dirty="0"/>
              <a:t> 분리의 효과</a:t>
            </a:r>
            <a:endParaRPr kumimoji="1" lang="ko-US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2F3A54-70DF-16F6-01BE-15E50BD51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41" y="2136482"/>
            <a:ext cx="4767790" cy="34713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F6AEB5-FB64-44FC-E1D2-ABBD32F8A672}"/>
              </a:ext>
            </a:extLst>
          </p:cNvPr>
          <p:cNvSpPr txBox="1"/>
          <p:nvPr/>
        </p:nvSpPr>
        <p:spPr>
          <a:xfrm>
            <a:off x="907141" y="6391917"/>
            <a:ext cx="158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1200" dirty="0">
                <a:solidFill>
                  <a:schemeClr val="bg2">
                    <a:lumMod val="50000"/>
                  </a:schemeClr>
                </a:solidFill>
              </a:rPr>
              <a:t>Source:  DDD Distilled, Vaughn Vernon</a:t>
            </a:r>
            <a:endParaRPr kumimoji="1" lang="ko-US" altLang="en-US" sz="1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58BE78-8FD5-2820-0E8A-B77ADF6ACD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946" y="2136482"/>
            <a:ext cx="4976748" cy="325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7843EEF-9A2C-C707-6066-6AF63DF209A5}"/>
              </a:ext>
            </a:extLst>
          </p:cNvPr>
          <p:cNvSpPr txBox="1"/>
          <p:nvPr/>
        </p:nvSpPr>
        <p:spPr>
          <a:xfrm>
            <a:off x="1666681" y="1480941"/>
            <a:ext cx="339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b="1" dirty="0">
                <a:solidFill>
                  <a:schemeClr val="accent1"/>
                </a:solidFill>
              </a:rPr>
              <a:t>Developer’s Language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854DC-4C21-CCFE-B53D-3ED5AE8F6BF8}"/>
              </a:ext>
            </a:extLst>
          </p:cNvPr>
          <p:cNvSpPr txBox="1"/>
          <p:nvPr/>
        </p:nvSpPr>
        <p:spPr>
          <a:xfrm>
            <a:off x="6945533" y="1480941"/>
            <a:ext cx="402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b="1" dirty="0">
                <a:solidFill>
                  <a:schemeClr val="accent1"/>
                </a:solidFill>
              </a:rPr>
              <a:t>Business Owner’s Language Model</a:t>
            </a:r>
          </a:p>
        </p:txBody>
      </p:sp>
    </p:spTree>
    <p:extLst>
      <p:ext uri="{BB962C8B-B14F-4D97-AF65-F5344CB8AC3E}">
        <p14:creationId xmlns:p14="http://schemas.microsoft.com/office/powerpoint/2010/main" val="3221174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ED96C-DBF6-C3BC-B8AB-D961EED12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EABE18-3E5D-7DE8-5780-03A51E3C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en-US" b="1" dirty="0"/>
              <a:t>Meta-GPT :  Multi-Agent </a:t>
            </a:r>
            <a:r>
              <a:rPr kumimoji="1" lang="ko-KR" altLang="en-US" b="1" dirty="0"/>
              <a:t>기반 개발</a:t>
            </a:r>
            <a:endParaRPr kumimoji="1" lang="ko-US" altLang="en-US" b="1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7E54A7-63F3-EB27-69A1-8FE2DBE4B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2670" y="5728170"/>
            <a:ext cx="10446659" cy="729968"/>
          </a:xfrm>
        </p:spPr>
        <p:txBody>
          <a:bodyPr/>
          <a:lstStyle/>
          <a:p>
            <a:r>
              <a:rPr kumimoji="1" lang="en-US" altLang="ko-US" sz="2000" dirty="0">
                <a:hlinkClick r:id="rId2"/>
              </a:rPr>
              <a:t>https://youtu.be/nqZlTV_L6Ao?t=499</a:t>
            </a:r>
            <a:endParaRPr kumimoji="1" lang="en-US" altLang="ko-US" sz="2000" dirty="0"/>
          </a:p>
          <a:p>
            <a:pPr marL="203195" indent="0">
              <a:buNone/>
            </a:pPr>
            <a:endParaRPr kumimoji="1" lang="en-US" altLang="ko-US" sz="2000" dirty="0"/>
          </a:p>
          <a:p>
            <a:pPr marL="203195" indent="0">
              <a:buNone/>
            </a:pPr>
            <a:endParaRPr kumimoji="1" lang="ko-US" altLang="en-US" sz="2000" dirty="0"/>
          </a:p>
        </p:txBody>
      </p:sp>
      <p:pic>
        <p:nvPicPr>
          <p:cNvPr id="4" name="Picture 2" descr="A software company consists of LLM-based roles">
            <a:extLst>
              <a:ext uri="{FF2B5EF4-FFF2-40B4-BE49-F238E27FC236}">
                <a16:creationId xmlns:a16="http://schemas.microsoft.com/office/drawing/2014/main" id="{C27BB34C-0C77-B42D-E03D-D2F5469D3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41" y="1732003"/>
            <a:ext cx="9815650" cy="353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265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9A598-4688-A81D-B6A3-9FEF195B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관점</a:t>
            </a:r>
            <a:r>
              <a:rPr kumimoji="1" lang="en-US" altLang="ko-KR" dirty="0"/>
              <a:t>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Agile SW </a:t>
            </a:r>
            <a:r>
              <a:rPr kumimoji="1" lang="ko-KR" altLang="en-US" dirty="0"/>
              <a:t>개발 프로세스와 </a:t>
            </a:r>
            <a:r>
              <a:rPr kumimoji="1" lang="en-US" altLang="ko-KR" dirty="0"/>
              <a:t>AI</a:t>
            </a:r>
            <a:endParaRPr kumimoji="1" lang="ko-US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742390-89B7-B910-6389-326D761B6C61}"/>
              </a:ext>
            </a:extLst>
          </p:cNvPr>
          <p:cNvSpPr txBox="1"/>
          <p:nvPr/>
        </p:nvSpPr>
        <p:spPr>
          <a:xfrm>
            <a:off x="5611686" y="4457107"/>
            <a:ext cx="1637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Polyglot Clean Code 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Ubiquitous Language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Implementation (Cloud 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UAT Test Gen.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US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FEC3CD-F86D-5169-2F31-8F7EE6EAD568}"/>
              </a:ext>
            </a:extLst>
          </p:cNvPr>
          <p:cNvGrpSpPr/>
          <p:nvPr/>
        </p:nvGrpSpPr>
        <p:grpSpPr>
          <a:xfrm>
            <a:off x="626214" y="1864448"/>
            <a:ext cx="11543489" cy="4384200"/>
            <a:chOff x="626214" y="1864448"/>
            <a:chExt cx="11543489" cy="43842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32FCDF0-387D-82AE-7FA9-0FCE82EF6905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FCAC190-1E71-D1E5-4EE7-447CD422843C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87A68320-CF3A-1712-5C07-B44D885702C7}"/>
                </a:ext>
              </a:extLst>
            </p:cNvPr>
            <p:cNvSpPr/>
            <p:nvPr/>
          </p:nvSpPr>
          <p:spPr>
            <a:xfrm>
              <a:off x="7306234" y="1864448"/>
              <a:ext cx="4647304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B015F8-BC28-89D6-CF44-46424D741923}"/>
                </a:ext>
              </a:extLst>
            </p:cNvPr>
            <p:cNvSpPr txBox="1"/>
            <p:nvPr/>
          </p:nvSpPr>
          <p:spPr>
            <a:xfrm>
              <a:off x="2596072" y="246218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biz</a:t>
              </a:r>
              <a:endParaRPr kumimoji="1" lang="ko-US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92EFFA-93D5-0FB3-FC09-894D5A263F17}"/>
                </a:ext>
              </a:extLst>
            </p:cNvPr>
            <p:cNvSpPr txBox="1"/>
            <p:nvPr/>
          </p:nvSpPr>
          <p:spPr>
            <a:xfrm>
              <a:off x="5906370" y="2507003"/>
              <a:ext cx="524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dev</a:t>
              </a:r>
              <a:endParaRPr kumimoji="1" lang="ko-US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EC313B-AE85-37ED-438E-980CBBBF8255}"/>
                </a:ext>
              </a:extLst>
            </p:cNvPr>
            <p:cNvSpPr txBox="1"/>
            <p:nvPr/>
          </p:nvSpPr>
          <p:spPr>
            <a:xfrm>
              <a:off x="9440256" y="2507003"/>
              <a:ext cx="516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ops</a:t>
              </a:r>
              <a:endParaRPr kumimoji="1" lang="ko-US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172761-E4F7-87C1-D14A-F8A964506228}"/>
                </a:ext>
              </a:extLst>
            </p:cNvPr>
            <p:cNvSpPr/>
            <p:nvPr/>
          </p:nvSpPr>
          <p:spPr>
            <a:xfrm>
              <a:off x="633099" y="3091278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Opportunity</a:t>
              </a:r>
            </a:p>
            <a:p>
              <a:pPr algn="ctr"/>
              <a:r>
                <a:rPr kumimoji="1" lang="en-US" altLang="ko-US" sz="1600" dirty="0"/>
                <a:t>Discovery</a:t>
              </a:r>
              <a:endParaRPr kumimoji="1" lang="ko-US" altLang="en-US" sz="1600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673F279-1A15-328E-CB4B-12073F7EBE11}"/>
                </a:ext>
              </a:extLst>
            </p:cNvPr>
            <p:cNvSpPr/>
            <p:nvPr/>
          </p:nvSpPr>
          <p:spPr>
            <a:xfrm>
              <a:off x="1947133" y="3787858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Requirement Capturing</a:t>
              </a:r>
              <a:endParaRPr kumimoji="1" lang="ko-US" altLang="en-US" sz="1400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1E7101ED-8ED0-C16E-DB88-DAB8C2522806}"/>
                </a:ext>
              </a:extLst>
            </p:cNvPr>
            <p:cNvSpPr/>
            <p:nvPr/>
          </p:nvSpPr>
          <p:spPr>
            <a:xfrm>
              <a:off x="3642358" y="3212302"/>
              <a:ext cx="2228260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Architecting</a:t>
              </a:r>
              <a:endParaRPr kumimoji="1" lang="ko-US" altLang="en-US" sz="16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79EDCF23-E6FA-55BE-8B6D-2978016F1BE6}"/>
                </a:ext>
              </a:extLst>
            </p:cNvPr>
            <p:cNvSpPr/>
            <p:nvPr/>
          </p:nvSpPr>
          <p:spPr>
            <a:xfrm>
              <a:off x="5233065" y="3898102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Coding / Testing</a:t>
              </a:r>
              <a:endParaRPr kumimoji="1" lang="ko-US" altLang="en-US" sz="1400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3B92D64-91E0-E213-42AA-0EA8CEB40873}"/>
                </a:ext>
              </a:extLst>
            </p:cNvPr>
            <p:cNvSpPr/>
            <p:nvPr/>
          </p:nvSpPr>
          <p:spPr>
            <a:xfrm>
              <a:off x="6960730" y="3280882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Deployment</a:t>
              </a:r>
              <a:endParaRPr kumimoji="1" lang="ko-US" altLang="en-US" sz="1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4C9E5AA-DD20-AB81-9821-ADFDA359E46B}"/>
                </a:ext>
              </a:extLst>
            </p:cNvPr>
            <p:cNvSpPr/>
            <p:nvPr/>
          </p:nvSpPr>
          <p:spPr>
            <a:xfrm>
              <a:off x="8532607" y="3738104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Delivery</a:t>
              </a:r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1124FEE-1B34-02DD-7DD5-919BC3BC191C}"/>
                </a:ext>
              </a:extLst>
            </p:cNvPr>
            <p:cNvSpPr/>
            <p:nvPr/>
          </p:nvSpPr>
          <p:spPr>
            <a:xfrm>
              <a:off x="9909585" y="3189464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Value </a:t>
              </a:r>
              <a:br>
                <a:rPr kumimoji="1" lang="en-US" altLang="ko-US" sz="1600" dirty="0"/>
              </a:br>
              <a:r>
                <a:rPr kumimoji="1" lang="en-US" altLang="ko-US" sz="1600" dirty="0"/>
                <a:t>Analysis</a:t>
              </a:r>
              <a:endParaRPr kumimoji="1" lang="ko-US" altLang="en-US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72FCFB-D710-23BF-EF39-48E4D2CEFB33}"/>
                </a:ext>
              </a:extLst>
            </p:cNvPr>
            <p:cNvSpPr txBox="1"/>
            <p:nvPr/>
          </p:nvSpPr>
          <p:spPr>
            <a:xfrm>
              <a:off x="626214" y="3701584"/>
              <a:ext cx="15208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Customer Journey Mapping</a:t>
              </a:r>
              <a:endParaRPr kumimoji="1" lang="ko-US" altLang="en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Impact Mapping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Business  Model Canvas</a:t>
              </a:r>
            </a:p>
            <a:p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CF7984-0BB7-481D-50FF-E103D6A2D209}"/>
                </a:ext>
              </a:extLst>
            </p:cNvPr>
            <p:cNvSpPr txBox="1"/>
            <p:nvPr/>
          </p:nvSpPr>
          <p:spPr>
            <a:xfrm>
              <a:off x="2314676" y="4336498"/>
              <a:ext cx="140745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Big Picture Event Storming (E/S)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Process Modeling E/S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Example Mapping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User Story Mapping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E45BFD-502C-7954-8E6C-E4AA500CE00C}"/>
                </a:ext>
              </a:extLst>
            </p:cNvPr>
            <p:cNvSpPr txBox="1"/>
            <p:nvPr/>
          </p:nvSpPr>
          <p:spPr>
            <a:xfrm>
              <a:off x="4059998" y="3834901"/>
              <a:ext cx="12706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Design Level Event Storming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Hexagonal Modeling</a:t>
              </a:r>
              <a:endParaRPr kumimoji="1" lang="ko-US" alt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66C55F-A613-9A3D-E46F-88B7B8876FC1}"/>
                </a:ext>
              </a:extLst>
            </p:cNvPr>
            <p:cNvSpPr txBox="1"/>
            <p:nvPr/>
          </p:nvSpPr>
          <p:spPr>
            <a:xfrm>
              <a:off x="7306234" y="3921802"/>
              <a:ext cx="12952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Deployment Configuration Gen.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Contract Test Gen.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Kubernetes Modeling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2FE58C1-AA70-282F-ABCF-76B00203178B}"/>
                </a:ext>
              </a:extLst>
            </p:cNvPr>
            <p:cNvSpPr txBox="1"/>
            <p:nvPr/>
          </p:nvSpPr>
          <p:spPr>
            <a:xfrm>
              <a:off x="8974630" y="4375220"/>
              <a:ext cx="16377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Kubernetes Operation &amp; CI/CD Integration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1A4C403-F06C-2F4C-A92C-2967D6CFFBCB}"/>
                </a:ext>
              </a:extLst>
            </p:cNvPr>
            <p:cNvSpPr txBox="1"/>
            <p:nvPr/>
          </p:nvSpPr>
          <p:spPr>
            <a:xfrm>
              <a:off x="10531907" y="3789105"/>
              <a:ext cx="16377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SLA/ Speed Monitoring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User Feedback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A/B Testing</a:t>
              </a:r>
            </a:p>
            <a:p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5D69757-5C11-E923-6E1E-1D2B5F1B9FC6}"/>
                </a:ext>
              </a:extLst>
            </p:cNvPr>
            <p:cNvSpPr/>
            <p:nvPr/>
          </p:nvSpPr>
          <p:spPr>
            <a:xfrm>
              <a:off x="666973" y="375147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1</a:t>
              </a:r>
              <a:endParaRPr kumimoji="1" lang="ko-US" altLang="en-US" sz="12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36BB2260-43F7-8CBF-26C8-9C220DA6ACC3}"/>
                </a:ext>
              </a:extLst>
            </p:cNvPr>
            <p:cNvSpPr/>
            <p:nvPr/>
          </p:nvSpPr>
          <p:spPr>
            <a:xfrm>
              <a:off x="667787" y="4299616"/>
              <a:ext cx="194347" cy="19501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2</a:t>
              </a:r>
              <a:endParaRPr kumimoji="1" lang="ko-US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E7DF44BC-E514-8422-72BD-E84692A9D7BC}"/>
                </a:ext>
              </a:extLst>
            </p:cNvPr>
            <p:cNvSpPr/>
            <p:nvPr/>
          </p:nvSpPr>
          <p:spPr>
            <a:xfrm>
              <a:off x="2336203" y="4390704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4</a:t>
              </a:r>
              <a:endParaRPr kumimoji="1" lang="ko-US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155CC8A-1672-8D68-6CD5-F0026F4E108A}"/>
                </a:ext>
              </a:extLst>
            </p:cNvPr>
            <p:cNvSpPr/>
            <p:nvPr/>
          </p:nvSpPr>
          <p:spPr>
            <a:xfrm>
              <a:off x="2336203" y="4952333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5</a:t>
              </a:r>
              <a:endParaRPr kumimoji="1" lang="ko-US" altLang="en-US" sz="12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59C8F73B-2805-A63D-BD6E-6C8D7F2573EF}"/>
                </a:ext>
              </a:extLst>
            </p:cNvPr>
            <p:cNvSpPr/>
            <p:nvPr/>
          </p:nvSpPr>
          <p:spPr>
            <a:xfrm>
              <a:off x="2336203" y="526207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6</a:t>
              </a:r>
              <a:endParaRPr kumimoji="1" lang="ko-US" altLang="en-US" sz="12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42BE5A42-4007-D6F0-1334-5FAA7792729C}"/>
                </a:ext>
              </a:extLst>
            </p:cNvPr>
            <p:cNvSpPr/>
            <p:nvPr/>
          </p:nvSpPr>
          <p:spPr>
            <a:xfrm>
              <a:off x="4077496" y="4394546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8</a:t>
              </a:r>
              <a:endParaRPr kumimoji="1" lang="ko-US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902CB16-697E-0821-21C9-B1516CAD9057}"/>
                </a:ext>
              </a:extLst>
            </p:cNvPr>
            <p:cNvSpPr/>
            <p:nvPr/>
          </p:nvSpPr>
          <p:spPr>
            <a:xfrm>
              <a:off x="4061018" y="388868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7</a:t>
              </a:r>
              <a:endParaRPr kumimoji="1" lang="ko-US" altLang="en-US" sz="12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0760DFB-7313-49E5-8359-8396346AF09E}"/>
                </a:ext>
              </a:extLst>
            </p:cNvPr>
            <p:cNvSpPr/>
            <p:nvPr/>
          </p:nvSpPr>
          <p:spPr>
            <a:xfrm>
              <a:off x="5644700" y="4486414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9</a:t>
              </a:r>
              <a:endParaRPr kumimoji="1" lang="ko-US" altLang="en-US" sz="12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CCB5D25-C159-F025-E740-72A82F1DDE6D}"/>
                </a:ext>
              </a:extLst>
            </p:cNvPr>
            <p:cNvSpPr/>
            <p:nvPr/>
          </p:nvSpPr>
          <p:spPr>
            <a:xfrm>
              <a:off x="5656738" y="541422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11</a:t>
              </a:r>
              <a:endParaRPr kumimoji="1" lang="ko-US" altLang="en-US" sz="9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3F17E955-84E5-55B0-A708-DBF2095B7C81}"/>
                </a:ext>
              </a:extLst>
            </p:cNvPr>
            <p:cNvSpPr/>
            <p:nvPr/>
          </p:nvSpPr>
          <p:spPr>
            <a:xfrm>
              <a:off x="7333136" y="3970046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13</a:t>
              </a:r>
              <a:endParaRPr kumimoji="1" lang="ko-US" altLang="en-US" sz="900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387D42B7-94ED-4FB2-7969-CD80A697009D}"/>
                </a:ext>
              </a:extLst>
            </p:cNvPr>
            <p:cNvSpPr/>
            <p:nvPr/>
          </p:nvSpPr>
          <p:spPr>
            <a:xfrm>
              <a:off x="7340392" y="452884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14</a:t>
              </a:r>
              <a:endParaRPr kumimoji="1" lang="ko-US" altLang="en-US" sz="900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D5289E08-6F10-BA88-5218-64E04D9B8238}"/>
                </a:ext>
              </a:extLst>
            </p:cNvPr>
            <p:cNvSpPr/>
            <p:nvPr/>
          </p:nvSpPr>
          <p:spPr>
            <a:xfrm>
              <a:off x="9009534" y="4441756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16</a:t>
              </a:r>
              <a:endParaRPr kumimoji="1" lang="ko-US" altLang="en-US" sz="900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A71C19EA-0B2F-EA37-CB9E-5BBC49EDE185}"/>
                </a:ext>
              </a:extLst>
            </p:cNvPr>
            <p:cNvSpPr/>
            <p:nvPr/>
          </p:nvSpPr>
          <p:spPr>
            <a:xfrm>
              <a:off x="10562566" y="383215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17</a:t>
              </a:r>
              <a:endParaRPr kumimoji="1" lang="ko-US" altLang="en-US" sz="900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A0EB767E-D38D-2EE7-F69C-96F64995935D}"/>
                </a:ext>
              </a:extLst>
            </p:cNvPr>
            <p:cNvSpPr/>
            <p:nvPr/>
          </p:nvSpPr>
          <p:spPr>
            <a:xfrm>
              <a:off x="10569824" y="4216786"/>
              <a:ext cx="194347" cy="19501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18</a:t>
              </a:r>
              <a:endParaRPr kumimoji="1" lang="ko-US" altLang="en-US" sz="900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DE45937C-9C57-A289-EF51-89CBAF29D301}"/>
                </a:ext>
              </a:extLst>
            </p:cNvPr>
            <p:cNvSpPr/>
            <p:nvPr/>
          </p:nvSpPr>
          <p:spPr>
            <a:xfrm>
              <a:off x="668762" y="4539032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3</a:t>
              </a:r>
              <a:endParaRPr kumimoji="1" lang="ko-US" altLang="en-US" sz="12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FBEEB10-04D8-0269-90D4-6EF07678B908}"/>
                </a:ext>
              </a:extLst>
            </p:cNvPr>
            <p:cNvSpPr/>
            <p:nvPr/>
          </p:nvSpPr>
          <p:spPr>
            <a:xfrm>
              <a:off x="5644700" y="4844510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10</a:t>
              </a:r>
              <a:endParaRPr kumimoji="1" lang="ko-US" altLang="en-US" sz="900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D1FB786-600D-93E4-4523-91FA3FAA3B48}"/>
                </a:ext>
              </a:extLst>
            </p:cNvPr>
            <p:cNvSpPr/>
            <p:nvPr/>
          </p:nvSpPr>
          <p:spPr>
            <a:xfrm>
              <a:off x="5669284" y="5738749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12</a:t>
              </a:r>
              <a:endParaRPr kumimoji="1" lang="ko-US" altLang="en-US" sz="900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F6754B5-44A2-CC6F-F079-F0FE16258E9D}"/>
                </a:ext>
              </a:extLst>
            </p:cNvPr>
            <p:cNvSpPr/>
            <p:nvPr/>
          </p:nvSpPr>
          <p:spPr>
            <a:xfrm>
              <a:off x="7331428" y="4821095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15</a:t>
              </a:r>
              <a:endParaRPr kumimoji="1" lang="ko-US" altLang="en-US" sz="900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EE3EC239-7AC1-02A9-10BA-2D9453DCE359}"/>
                </a:ext>
              </a:extLst>
            </p:cNvPr>
            <p:cNvSpPr/>
            <p:nvPr/>
          </p:nvSpPr>
          <p:spPr>
            <a:xfrm>
              <a:off x="2349707" y="5645972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7</a:t>
              </a:r>
              <a:endParaRPr kumimoji="1" lang="ko-US" altLang="en-US" sz="1200" dirty="0"/>
            </a:p>
          </p:txBody>
        </p:sp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FEF794CD-A83F-9533-7E53-BB9DC6598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458" r="87352" b="88844"/>
          <a:stretch/>
        </p:blipFill>
        <p:spPr>
          <a:xfrm>
            <a:off x="2131374" y="3189464"/>
            <a:ext cx="1535445" cy="571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0B2319E-8D49-6552-B7B8-B596A8A4C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466" y="2663305"/>
            <a:ext cx="1678737" cy="53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71A3618E-79D1-E937-968F-5F47853344AE}"/>
              </a:ext>
            </a:extLst>
          </p:cNvPr>
          <p:cNvGrpSpPr/>
          <p:nvPr/>
        </p:nvGrpSpPr>
        <p:grpSpPr>
          <a:xfrm>
            <a:off x="5597210" y="3091276"/>
            <a:ext cx="1434303" cy="1165722"/>
            <a:chOff x="7096623" y="5297800"/>
            <a:chExt cx="1642294" cy="1352550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9FC42E46-A255-D636-EEC8-FB4D520A2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98358" y="5297800"/>
              <a:ext cx="964642" cy="96464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128C94-0ECA-1A7E-0698-5D9CA5130AE2}"/>
                </a:ext>
              </a:extLst>
            </p:cNvPr>
            <p:cNvSpPr txBox="1"/>
            <p:nvPr/>
          </p:nvSpPr>
          <p:spPr>
            <a:xfrm>
              <a:off x="7096623" y="6257537"/>
              <a:ext cx="1642294" cy="392813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2">
                  <a:lumMod val="50000"/>
                </a:schemeClr>
              </a:solidFill>
              <a:prstDash val="solid"/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US" sz="1600" b="1" dirty="0">
                  <a:solidFill>
                    <a:schemeClr val="bg1"/>
                  </a:solidFill>
                  <a:latin typeface="FUTURA MEDIUM" panose="020B0602020204020303" pitchFamily="34" charset="-79"/>
                  <a:cs typeface="FUTURA MEDIUM" panose="020B0602020204020303" pitchFamily="34" charset="-79"/>
                </a:rPr>
                <a:t>GPT-Engineer</a:t>
              </a:r>
              <a:endParaRPr kumimoji="1" lang="ko-US" altLang="en-US" sz="1600" b="1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4E053FD-06B5-32D3-6369-AC9B67084BE3}"/>
              </a:ext>
            </a:extLst>
          </p:cNvPr>
          <p:cNvSpPr txBox="1"/>
          <p:nvPr/>
        </p:nvSpPr>
        <p:spPr>
          <a:xfrm>
            <a:off x="7306234" y="2784862"/>
            <a:ext cx="1300356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US" sz="2000" dirty="0" err="1"/>
              <a:t>Kubectl.ai</a:t>
            </a:r>
            <a:endParaRPr kumimoji="1" lang="ko-US" altLang="en-US" sz="2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6DA5F5-B682-23E6-1978-C8A3C34A453A}"/>
              </a:ext>
            </a:extLst>
          </p:cNvPr>
          <p:cNvSpPr txBox="1"/>
          <p:nvPr/>
        </p:nvSpPr>
        <p:spPr>
          <a:xfrm>
            <a:off x="8846132" y="3168283"/>
            <a:ext cx="1027845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US" sz="2000" dirty="0"/>
              <a:t>k8sGPT</a:t>
            </a:r>
            <a:endParaRPr kumimoji="1" lang="ko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0206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61F2B-1916-5879-8E28-3BBBADA0B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734" y="1704735"/>
            <a:ext cx="3621316" cy="729968"/>
          </a:xfrm>
        </p:spPr>
        <p:txBody>
          <a:bodyPr/>
          <a:lstStyle/>
          <a:p>
            <a:r>
              <a:rPr kumimoji="1" lang="ko-KR" altLang="en-US" sz="2800" dirty="0"/>
              <a:t>기획단계 </a:t>
            </a:r>
            <a:r>
              <a:rPr kumimoji="1" lang="en-US" altLang="ko-KR" sz="2800" dirty="0"/>
              <a:t>-</a:t>
            </a:r>
            <a:br>
              <a:rPr kumimoji="1" lang="en-US" altLang="ko-US" dirty="0"/>
            </a:br>
            <a:r>
              <a:rPr kumimoji="1" lang="ko-KR" altLang="en-US" dirty="0"/>
              <a:t>페르소나</a:t>
            </a:r>
            <a:r>
              <a:rPr kumimoji="1" lang="en-US" altLang="ko-US" dirty="0"/>
              <a:t> / </a:t>
            </a:r>
            <a:br>
              <a:rPr kumimoji="1" lang="en-US" altLang="ko-US" dirty="0"/>
            </a:br>
            <a:r>
              <a:rPr kumimoji="1" lang="ko-US" altLang="en-US" dirty="0"/>
              <a:t>고객여정맵</a:t>
            </a:r>
          </a:p>
        </p:txBody>
      </p:sp>
      <p:pic>
        <p:nvPicPr>
          <p:cNvPr id="11266" name="Picture 2" descr="7 Ways to Analyze a Customer-Journey Map">
            <a:extLst>
              <a:ext uri="{FF2B5EF4-FFF2-40B4-BE49-F238E27FC236}">
                <a16:creationId xmlns:a16="http://schemas.microsoft.com/office/drawing/2014/main" id="{BC1D751B-2D5A-F17C-BE2C-B095D47E03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7"/>
          <a:stretch/>
        </p:blipFill>
        <p:spPr bwMode="auto">
          <a:xfrm>
            <a:off x="4210050" y="130629"/>
            <a:ext cx="7981950" cy="657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908001-F6C9-38EA-95F1-5ECC383EB390}"/>
              </a:ext>
            </a:extLst>
          </p:cNvPr>
          <p:cNvSpPr txBox="1"/>
          <p:nvPr/>
        </p:nvSpPr>
        <p:spPr>
          <a:xfrm>
            <a:off x="588734" y="3614058"/>
            <a:ext cx="2960915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ko-US" altLang="en-US" dirty="0"/>
              <a:t>구체적인</a:t>
            </a:r>
            <a:r>
              <a:rPr kumimoji="1" lang="ko-KR" altLang="en-US" dirty="0"/>
              <a:t> </a:t>
            </a:r>
            <a:r>
              <a:rPr kumimoji="1" lang="ko-US" altLang="en-US" dirty="0"/>
              <a:t>고객을</a:t>
            </a:r>
            <a:r>
              <a:rPr kumimoji="1" lang="ko-KR" altLang="en-US" dirty="0"/>
              <a:t> 설정하여 </a:t>
            </a:r>
            <a:r>
              <a:rPr kumimoji="1" lang="ko-US" altLang="en-US" dirty="0"/>
              <a:t>그가</a:t>
            </a:r>
            <a:r>
              <a:rPr kumimoji="1" lang="ko-KR" altLang="en-US" dirty="0"/>
              <a:t> 느끼는 </a:t>
            </a:r>
            <a:r>
              <a:rPr kumimoji="1" lang="ko-KR" altLang="en-US" dirty="0" err="1"/>
              <a:t>페인포인트를</a:t>
            </a:r>
            <a:r>
              <a:rPr kumimoji="1" lang="ko-KR" altLang="en-US" dirty="0"/>
              <a:t> 공감하여 솔루션을 도출하는 도구</a:t>
            </a:r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875201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61F2B-1916-5879-8E28-3BBBADA0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페르소나</a:t>
            </a:r>
            <a:r>
              <a:rPr kumimoji="1" lang="en-US" altLang="ko-KR" dirty="0"/>
              <a:t>/</a:t>
            </a:r>
            <a:r>
              <a:rPr kumimoji="1" lang="ko-KR" altLang="en-US" dirty="0" err="1"/>
              <a:t>고객여정맵과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AI</a:t>
            </a:r>
            <a:endParaRPr kumimoji="1" lang="ko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294358-B514-88E0-96E7-933A947D1DA7}"/>
              </a:ext>
            </a:extLst>
          </p:cNvPr>
          <p:cNvSpPr txBox="1"/>
          <p:nvPr/>
        </p:nvSpPr>
        <p:spPr>
          <a:xfrm>
            <a:off x="7057572" y="5114079"/>
            <a:ext cx="42962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US" altLang="en-US" dirty="0"/>
              <a:t>https://medium.com/@rajendro/the-impact-of-ai-on-customer-journey-mapping-and-experience-design-4660f9f68956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F88AA-E65B-FF6A-56F3-280DAE5BF85C}"/>
              </a:ext>
            </a:extLst>
          </p:cNvPr>
          <p:cNvSpPr txBox="1"/>
          <p:nvPr/>
        </p:nvSpPr>
        <p:spPr>
          <a:xfrm>
            <a:off x="907141" y="1582340"/>
            <a:ext cx="61032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초안 도출</a:t>
            </a:r>
            <a: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endParaRPr lang="en-US" altLang="ko-KR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br>
              <a:rPr lang="en-US" altLang="ko-KR" b="1" i="0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ko-KR" altLang="en-US" i="0" dirty="0">
                <a:solidFill>
                  <a:srgbClr val="374151"/>
                </a:solidFill>
                <a:effectLst/>
                <a:latin typeface="Söhne"/>
              </a:rPr>
              <a:t>구현하고자 하는 서비스에 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있을 법한 페르소나와 그들이 기존에 경험하는 고객 </a:t>
            </a:r>
            <a:r>
              <a:rPr lang="ko-KR" altLang="en-US" dirty="0" err="1">
                <a:solidFill>
                  <a:srgbClr val="374151"/>
                </a:solidFill>
                <a:latin typeface="Söhne"/>
              </a:rPr>
              <a:t>여정맵의</a:t>
            </a:r>
            <a:r>
              <a:rPr lang="ko-KR" altLang="en-US" dirty="0">
                <a:solidFill>
                  <a:srgbClr val="374151"/>
                </a:solidFill>
                <a:latin typeface="Söhne"/>
              </a:rPr>
              <a:t> 초안을 도출 해 줌</a:t>
            </a:r>
            <a:endParaRPr lang="en-US" altLang="ko-KR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altLang="ko-KR" b="1" dirty="0">
              <a:solidFill>
                <a:srgbClr val="374151"/>
              </a:solidFill>
              <a:latin typeface="Söhne"/>
            </a:endParaRPr>
          </a:p>
          <a:p>
            <a:pPr algn="l"/>
            <a:endParaRPr lang="en-US" altLang="ko-KR" b="1" dirty="0">
              <a:solidFill>
                <a:srgbClr val="374151"/>
              </a:solidFill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altLang="ko-KR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ko-KR" altLang="en-US" b="1" i="0" dirty="0">
                <a:solidFill>
                  <a:srgbClr val="374151"/>
                </a:solidFill>
                <a:effectLst/>
                <a:latin typeface="Söhne"/>
              </a:rPr>
              <a:t>개인화 및 동적 분석을 통한 지속적 개선</a:t>
            </a:r>
            <a:endParaRPr lang="en-US" altLang="ko-KR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endParaRPr lang="en-US" altLang="ko-US" dirty="0">
              <a:solidFill>
                <a:srgbClr val="374151"/>
              </a:solidFill>
              <a:latin typeface="Söhne"/>
            </a:endParaRPr>
          </a:p>
          <a:p>
            <a:pPr algn="l"/>
            <a:r>
              <a:rPr lang="en-US" altLang="ko-US" b="0" i="0" dirty="0">
                <a:solidFill>
                  <a:srgbClr val="374151"/>
                </a:solidFill>
                <a:effectLst/>
                <a:latin typeface="Söhne"/>
              </a:rPr>
              <a:t>AI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는 고객 여정의 다양한 접점에서 발생하는 방대한 양의 데이터를 처리하고 분석할 수 있으며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이를 통해 고객의 행동과 선호도에 대한 더 깊은 이해를 가능하게 하여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개별 고객의 필요에 </a:t>
            </a:r>
            <a:r>
              <a:rPr lang="ko-KR" altLang="en-US" b="0" i="0" dirty="0" err="1">
                <a:solidFill>
                  <a:srgbClr val="374151"/>
                </a:solidFill>
                <a:effectLst/>
                <a:latin typeface="Söhne"/>
              </a:rPr>
              <a:t>맞춤화된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고객 여정과 경험을 제공할 수 있습니다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56401B9-E6D9-78C0-4E6F-AF3A5EAEC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397" y="1223332"/>
            <a:ext cx="5191577" cy="35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AE9C1-6F52-6961-DB47-E112E7B0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78771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프롬프트 </a:t>
            </a:r>
            <a:r>
              <a:rPr kumimoji="1" lang="en-US" altLang="ko-KR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</a:t>
            </a: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페르소나 도출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FB8B1-3808-A55C-34F0-533FC3990FE9}"/>
              </a:ext>
            </a:extLst>
          </p:cNvPr>
          <p:cNvSpPr txBox="1"/>
          <p:nvPr/>
        </p:nvSpPr>
        <p:spPr>
          <a:xfrm>
            <a:off x="315686" y="6189024"/>
            <a:ext cx="6984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US" b="1" dirty="0">
                <a:solidFill>
                  <a:schemeClr val="accent1"/>
                </a:solidFill>
              </a:rPr>
              <a:t>Code: </a:t>
            </a:r>
            <a:r>
              <a:rPr lang="ko-US" altLang="en-US" dirty="0"/>
              <a:t>https://github.com/msa-ez/platform/blob/main/src/components/designer/modeling/generators/CJMPersonaGenerator.js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0D3F8F-A436-0DC3-92E2-8B2F13DD3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59" y="1671373"/>
            <a:ext cx="9772569" cy="359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15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AE9C1-6F52-6961-DB47-E112E7B0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78771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프롬프트 </a:t>
            </a:r>
            <a:r>
              <a:rPr kumimoji="1" lang="en-US" altLang="ko-KR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–</a:t>
            </a: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고객 </a:t>
            </a:r>
            <a:r>
              <a:rPr kumimoji="1" lang="ko-KR" altLang="en-US" sz="34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여정맵</a:t>
            </a: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도출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244C6CF-2194-98F8-75EF-58BA02E1A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26"/>
          <a:stretch/>
        </p:blipFill>
        <p:spPr>
          <a:xfrm>
            <a:off x="748296" y="1814285"/>
            <a:ext cx="4619097" cy="23368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48B9A6-03DD-ACCA-AF2A-2A4E2AC51DFA}"/>
              </a:ext>
            </a:extLst>
          </p:cNvPr>
          <p:cNvSpPr txBox="1"/>
          <p:nvPr/>
        </p:nvSpPr>
        <p:spPr>
          <a:xfrm>
            <a:off x="535252" y="5968778"/>
            <a:ext cx="61032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US" sz="1600" b="1" dirty="0">
                <a:solidFill>
                  <a:schemeClr val="accent1"/>
                </a:solidFill>
              </a:rPr>
              <a:t>Code: </a:t>
            </a:r>
            <a:r>
              <a:rPr lang="ko-US" altLang="en-US" sz="1600" dirty="0"/>
              <a:t>https://github.com/msa-ez/platform/blob/main/src/components/designer/modeling/generators/CJMGenerator.js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0A90A1-F278-5331-5661-4457B0D0B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55"/>
          <a:stretch/>
        </p:blipFill>
        <p:spPr>
          <a:xfrm>
            <a:off x="5367393" y="1671373"/>
            <a:ext cx="4619097" cy="435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88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CDE123BD-A7E2-A93C-8B93-EB2C7CC80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50986491-CD57-8298-532F-3EA2CED01A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68221"/>
              </p:ext>
            </p:extLst>
          </p:nvPr>
        </p:nvGraphicFramePr>
        <p:xfrm>
          <a:off x="418011" y="1700214"/>
          <a:ext cx="11365975" cy="4888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25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8750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</a:t>
                      </a:r>
                      <a:r>
                        <a:rPr 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기반 운영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r>
                        <a:rPr lang="ko-KR" sz="10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GPT-Engineer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이용한 클라우드 네이티브 애플리케이션 완성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Kubectl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ai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쿠버네티스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스크립트 생성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Kubectl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gpt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쿠버네티스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명령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K8S-GPT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운영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트러블 슈팅 자동화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58750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폐쇄형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LLM 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기반</a:t>
                      </a:r>
                      <a:endParaRPr lang="en-US" altLang="ko-KR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Calibri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Calibri"/>
                          <a:cs typeface="Arial"/>
                          <a:sym typeface="Arial"/>
                        </a:rPr>
                        <a:t>개발 환경 구축</a:t>
                      </a:r>
                      <a:endParaRPr lang="en-US" altLang="ko-KR" sz="1400" b="1" i="0" u="none" strike="noStrike" cap="none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r>
                        <a:rPr lang="ko-KR" sz="1000" b="0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폐쇄형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LLM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설치 및 구성 방법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– 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실습</a:t>
                      </a:r>
                      <a:endParaRPr lang="en-US" altLang="ko-KR" sz="1400" b="1" i="0" u="none" strike="noStrike" cap="none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개인 개발 환경 설치 방법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 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실습</a:t>
                      </a:r>
                      <a:b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lang="en-US" altLang="ko-KR" sz="1400" dirty="0">
                        <a:solidFill>
                          <a:schemeClr val="dk1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CA8789E4-249B-349D-A47D-D8B92D64195A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u="none" strike="noStrike" cap="none" dirty="0"/>
                        <a:t>AI </a:t>
                      </a:r>
                      <a:r>
                        <a:rPr lang="ko-KR" altLang="en-US" sz="1400" u="none" strike="noStrike" cap="none" dirty="0"/>
                        <a:t>기반 환경 구축 </a:t>
                      </a:r>
                      <a:r>
                        <a:rPr lang="en-US" altLang="ko-KR" sz="1400" u="none" strike="noStrike" cap="none" dirty="0"/>
                        <a:t>(</a:t>
                      </a:r>
                      <a:r>
                        <a:rPr lang="ko-KR" altLang="en-US" sz="1400" u="none" strike="noStrike" cap="none" dirty="0"/>
                        <a:t>제공자 관점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AI </a:t>
                      </a:r>
                      <a:r>
                        <a:rPr lang="ko-KR" altLang="en-US" sz="1000" u="none" strike="noStrike" cap="none" dirty="0" err="1"/>
                        <a:t>를</a:t>
                      </a:r>
                      <a:r>
                        <a:rPr lang="ko-KR" altLang="en-US" sz="1000" u="none" strike="noStrike" cap="none" dirty="0"/>
                        <a:t> 이용한 자동화된 개발 환경인 일종의 </a:t>
                      </a:r>
                      <a:r>
                        <a:rPr lang="en-US" altLang="ko-KR" sz="1000" u="none" strike="noStrike" cap="none" dirty="0"/>
                        <a:t>AI-PaaS </a:t>
                      </a:r>
                      <a:r>
                        <a:rPr lang="ko-KR" altLang="en-US" sz="1000" u="none" strike="noStrike" cap="none" dirty="0" err="1"/>
                        <a:t>를</a:t>
                      </a:r>
                      <a:r>
                        <a:rPr lang="ko-KR" altLang="en-US" sz="1000" u="none" strike="noStrike" cap="none" dirty="0"/>
                        <a:t> 구축하기 위한 폐쇄형 </a:t>
                      </a:r>
                      <a:r>
                        <a:rPr lang="en-US" altLang="ko-KR" sz="1000" u="none" strike="noStrike" cap="none" dirty="0"/>
                        <a:t>LLM </a:t>
                      </a:r>
                      <a:r>
                        <a:rPr lang="ko-KR" altLang="en-US" sz="1000" u="none" strike="noStrike" cap="none" dirty="0"/>
                        <a:t>설치를 포함한 플랫폼 엔지니어링의 실무적 이해와 훈련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5592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61F2B-1916-5879-8E28-3BBBADA0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2800" dirty="0"/>
              <a:t>요구사항 수집</a:t>
            </a:r>
            <a:r>
              <a:rPr kumimoji="1" lang="en-US" altLang="ko-US" sz="2800" dirty="0"/>
              <a:t> </a:t>
            </a:r>
            <a:r>
              <a:rPr kumimoji="1" lang="en-US" altLang="ko-US" dirty="0"/>
              <a:t>– User Story Mapping</a:t>
            </a:r>
            <a:endParaRPr kumimoji="1" lang="ko-US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64FBE5-FF0C-4A0E-4250-2878EF56D3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US" dirty="0"/>
              <a:t>Story On Board</a:t>
            </a:r>
            <a:endParaRPr kumimoji="1" lang="ko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F969E3-9D73-3A81-5B25-58F8AC056461}"/>
              </a:ext>
            </a:extLst>
          </p:cNvPr>
          <p:cNvSpPr txBox="1"/>
          <p:nvPr/>
        </p:nvSpPr>
        <p:spPr>
          <a:xfrm>
            <a:off x="907141" y="6266361"/>
            <a:ext cx="6103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US" altLang="en-US" dirty="0">
                <a:hlinkClick r:id="rId2"/>
              </a:rPr>
              <a:t>https://youtu.be/5usPhVJeHgk</a:t>
            </a:r>
            <a:endParaRPr lang="en-US" altLang="ko-US" dirty="0"/>
          </a:p>
          <a:p>
            <a:endParaRPr lang="ko-US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1412C5-D946-0ED3-D840-FD44BFF84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41" y="1340664"/>
            <a:ext cx="9804402" cy="4759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53341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AE9C1-6F52-6961-DB47-E112E7B0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78771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프롬프트</a:t>
            </a:r>
            <a:r>
              <a:rPr kumimoji="1" lang="en-US" altLang="ko-K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 유저 스토리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659E0-D71C-5983-4123-862227450343}"/>
              </a:ext>
            </a:extLst>
          </p:cNvPr>
          <p:cNvSpPr txBox="1"/>
          <p:nvPr/>
        </p:nvSpPr>
        <p:spPr>
          <a:xfrm>
            <a:off x="838201" y="1837998"/>
            <a:ext cx="75117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Please generate </a:t>
            </a:r>
            <a:r>
              <a:rPr lang="en-US" altLang="ko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user stories</a:t>
            </a:r>
            <a:r>
              <a:rPr lang="en-US" altLang="ko-US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for </a:t>
            </a:r>
            <a:r>
              <a:rPr lang="en-US" altLang="ko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endParaRPr lang="en-US" altLang="ko-US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Menlo" panose="020B0609030804020204" pitchFamily="49" charset="0"/>
              </a:rPr>
              <a:t>-</a:t>
            </a:r>
            <a:r>
              <a:rPr lang="ko-KR" altLang="en-US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-US" altLang="ko-KR" dirty="0">
                <a:solidFill>
                  <a:srgbClr val="0000FF"/>
                </a:solidFill>
                <a:latin typeface="Menlo" panose="020B0609030804020204" pitchFamily="49" charset="0"/>
              </a:rPr>
              <a:t>Personas: ${personas}</a:t>
            </a:r>
            <a:endParaRPr lang="en-US" altLang="ko-US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en-US" altLang="ko-US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- Service name: ${title}</a:t>
            </a:r>
          </a:p>
          <a:p>
            <a:r>
              <a:rPr lang="en-US" altLang="ko-US" dirty="0">
                <a:solidFill>
                  <a:srgbClr val="0000FF"/>
                </a:solidFill>
                <a:latin typeface="Menlo" panose="020B0609030804020204" pitchFamily="49" charset="0"/>
              </a:rPr>
              <a:t>- Pain-point and solution mapping:</a:t>
            </a:r>
          </a:p>
          <a:p>
            <a:r>
              <a:rPr lang="en-US" altLang="ko-US" dirty="0">
                <a:solidFill>
                  <a:srgbClr val="0000FF"/>
                </a:solidFill>
                <a:latin typeface="Menlo" panose="020B0609030804020204" pitchFamily="49" charset="0"/>
              </a:rPr>
              <a:t>  ${</a:t>
            </a:r>
            <a:r>
              <a:rPr lang="en-US" altLang="ko-US" dirty="0" err="1">
                <a:solidFill>
                  <a:srgbClr val="0000FF"/>
                </a:solidFill>
                <a:latin typeface="Menlo" panose="020B0609030804020204" pitchFamily="49" charset="0"/>
              </a:rPr>
              <a:t>painPointSolutionMapping</a:t>
            </a:r>
            <a:r>
              <a:rPr lang="en-US" altLang="ko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</a:p>
          <a:p>
            <a:endParaRPr lang="en-US" altLang="ko-US" b="0" dirty="0">
              <a:solidFill>
                <a:srgbClr val="0000FF"/>
              </a:solidFill>
              <a:effectLst/>
              <a:latin typeface="Menlo" panose="020B0609030804020204" pitchFamily="49" charset="0"/>
            </a:endParaRPr>
          </a:p>
          <a:p>
            <a:endParaRPr lang="en-US" altLang="ko-US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443F2F-5C51-578B-2C94-9E1FE7EE81FF}"/>
              </a:ext>
            </a:extLst>
          </p:cNvPr>
          <p:cNvSpPr txBox="1"/>
          <p:nvPr/>
        </p:nvSpPr>
        <p:spPr>
          <a:xfrm>
            <a:off x="642258" y="5927415"/>
            <a:ext cx="67890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US" sz="1600" b="1" dirty="0">
                <a:solidFill>
                  <a:schemeClr val="accent1"/>
                </a:solidFill>
              </a:rPr>
              <a:t>Code: </a:t>
            </a:r>
            <a:r>
              <a:rPr lang="ko-US" altLang="en-US" sz="1600" dirty="0"/>
              <a:t>https://github.com/msa-ez/platform/blob/main/src/components/designer/modeling/generators/UserStoryGenerator.js</a:t>
            </a:r>
          </a:p>
        </p:txBody>
      </p:sp>
    </p:spTree>
    <p:extLst>
      <p:ext uri="{BB962C8B-B14F-4D97-AF65-F5344CB8AC3E}">
        <p14:creationId xmlns:p14="http://schemas.microsoft.com/office/powerpoint/2010/main" val="13707990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61F2B-1916-5879-8E28-3BBBADA0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운영</a:t>
            </a:r>
            <a:r>
              <a:rPr kumimoji="1" lang="en-US" altLang="ko-US" dirty="0"/>
              <a:t> – K8s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삼총사</a:t>
            </a:r>
            <a:endParaRPr kumimoji="1" lang="ko-US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75123A5-FC68-8CBE-55AB-5235C2D12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05114"/>
              </p:ext>
            </p:extLst>
          </p:nvPr>
        </p:nvGraphicFramePr>
        <p:xfrm>
          <a:off x="782889" y="1921735"/>
          <a:ext cx="5102154" cy="33463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8101">
                  <a:extLst>
                    <a:ext uri="{9D8B030D-6E8A-4147-A177-3AD203B41FA5}">
                      <a16:colId xmlns:a16="http://schemas.microsoft.com/office/drawing/2014/main" val="4045821950"/>
                    </a:ext>
                  </a:extLst>
                </a:gridCol>
                <a:gridCol w="3184053">
                  <a:extLst>
                    <a:ext uri="{9D8B030D-6E8A-4147-A177-3AD203B41FA5}">
                      <a16:colId xmlns:a16="http://schemas.microsoft.com/office/drawing/2014/main" val="947369354"/>
                    </a:ext>
                  </a:extLst>
                </a:gridCol>
              </a:tblGrid>
              <a:tr h="86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AI </a:t>
                      </a:r>
                      <a:r>
                        <a:rPr lang="ko-KR" altLang="en-US"/>
                        <a:t>플러그인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용      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281064"/>
                  </a:ext>
                </a:extLst>
              </a:tr>
              <a:tr h="827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Kubectl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 ai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53C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bg1"/>
                          </a:solidFill>
                          <a:effectLst/>
                        </a:rPr>
                        <a:t>YAML Manifest </a:t>
                      </a:r>
                      <a:r>
                        <a:rPr lang="ko-KR" altLang="en-US" sz="1600" b="0" kern="1200" dirty="0">
                          <a:solidFill>
                            <a:schemeClr val="bg1"/>
                          </a:solidFill>
                          <a:effectLst/>
                        </a:rPr>
                        <a:t>자동 생성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53C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654141"/>
                  </a:ext>
                </a:extLst>
              </a:tr>
              <a:tr h="827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Kubectl gpt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커맨드 자동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931661"/>
                  </a:ext>
                </a:extLst>
              </a:tr>
              <a:tr h="827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K8sGPT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Cluster </a:t>
                      </a:r>
                      <a:r>
                        <a:rPr lang="ko-KR" altLang="en-US" sz="1600" dirty="0"/>
                        <a:t>진단 및 운영 자동화 도구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1615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8B75A0A-FB0E-1434-D0F8-22B5D5E22D7D}"/>
              </a:ext>
            </a:extLst>
          </p:cNvPr>
          <p:cNvSpPr txBox="1"/>
          <p:nvPr/>
        </p:nvSpPr>
        <p:spPr>
          <a:xfrm>
            <a:off x="782889" y="6053425"/>
            <a:ext cx="6106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US" dirty="0">
                <a:hlinkClick r:id="rId2"/>
              </a:rPr>
              <a:t>https://youtu.be/w6ZC3kZjtMg?t=341</a:t>
            </a:r>
            <a:endParaRPr lang="en-US" altLang="ko-US" dirty="0"/>
          </a:p>
          <a:p>
            <a:endParaRPr lang="ko-US" altLang="en-US" dirty="0"/>
          </a:p>
        </p:txBody>
      </p:sp>
      <p:sp>
        <p:nvSpPr>
          <p:cNvPr id="14" name="모서리가 둥근 사각형 설명선[R] 13">
            <a:extLst>
              <a:ext uri="{FF2B5EF4-FFF2-40B4-BE49-F238E27FC236}">
                <a16:creationId xmlns:a16="http://schemas.microsoft.com/office/drawing/2014/main" id="{7052F0DD-6783-B9C2-0B71-0D92AAE30BDA}"/>
              </a:ext>
            </a:extLst>
          </p:cNvPr>
          <p:cNvSpPr/>
          <p:nvPr/>
        </p:nvSpPr>
        <p:spPr>
          <a:xfrm>
            <a:off x="6889048" y="202076"/>
            <a:ext cx="4702421" cy="1835400"/>
          </a:xfrm>
          <a:prstGeom prst="wedgeRoundRectCallout">
            <a:avLst>
              <a:gd name="adj1" fmla="val -33216"/>
              <a:gd name="adj2" fmla="val 64714"/>
              <a:gd name="adj3" fmla="val 16667"/>
            </a:avLst>
          </a:prstGeom>
          <a:solidFill>
            <a:srgbClr val="553C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8</a:t>
            </a:r>
            <a:r>
              <a:rPr kumimoji="1" lang="en-US" altLang="ko-KR" dirty="0"/>
              <a:t>080</a:t>
            </a:r>
            <a:r>
              <a:rPr kumimoji="1" lang="ko-KR" altLang="en-US" dirty="0"/>
              <a:t> 포트를 사용하는 </a:t>
            </a:r>
            <a:r>
              <a:rPr kumimoji="1" lang="en-US" altLang="ko-KR" dirty="0"/>
              <a:t>order </a:t>
            </a:r>
            <a:r>
              <a:rPr kumimoji="1" lang="ko-KR" altLang="en-US" dirty="0"/>
              <a:t>서비스의 </a:t>
            </a:r>
            <a:endParaRPr kumimoji="1" lang="en-US" altLang="ko-KR" dirty="0"/>
          </a:p>
          <a:p>
            <a:pPr algn="ctr"/>
            <a:r>
              <a:rPr kumimoji="1" lang="ko-KR" altLang="en-US" dirty="0" err="1"/>
              <a:t>복제본</a:t>
            </a:r>
            <a:r>
              <a:rPr kumimoji="1" lang="ko-KR" altLang="en-US" dirty="0"/>
              <a:t> </a:t>
            </a:r>
            <a:r>
              <a:rPr kumimoji="1" lang="en-US" altLang="ko-KR" dirty="0"/>
              <a:t>3</a:t>
            </a:r>
            <a:r>
              <a:rPr kumimoji="1" lang="ko-KR" altLang="en-US" dirty="0"/>
              <a:t>개를 생성하는 배포 스펙을 만들어줘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이미지는 </a:t>
            </a:r>
            <a:r>
              <a:rPr kumimoji="1" lang="en-US" altLang="ko-KR" dirty="0" err="1"/>
              <a:t>apexacme</a:t>
            </a:r>
            <a:r>
              <a:rPr kumimoji="1" lang="en-US" altLang="ko-KR" dirty="0"/>
              <a:t>/order:v1</a:t>
            </a:r>
            <a:r>
              <a:rPr kumimoji="1" lang="ko-KR" altLang="en-US" dirty="0"/>
              <a:t>이야</a:t>
            </a:r>
            <a:r>
              <a:rPr kumimoji="1" lang="en-US" altLang="ko-KR" dirty="0"/>
              <a:t>~</a:t>
            </a:r>
            <a:endParaRPr kumimoji="1" lang="ko-US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148BD5-AA01-3F1D-BE05-0367779C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690" y="2234768"/>
            <a:ext cx="4702421" cy="438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42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61F2B-1916-5879-8E28-3BBBADA0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운영</a:t>
            </a:r>
            <a:r>
              <a:rPr kumimoji="1" lang="en-US" altLang="ko-US" dirty="0"/>
              <a:t> – K8s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삼총사</a:t>
            </a:r>
            <a:endParaRPr kumimoji="1" lang="ko-US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75123A5-FC68-8CBE-55AB-5235C2D12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191853"/>
              </p:ext>
            </p:extLst>
          </p:nvPr>
        </p:nvGraphicFramePr>
        <p:xfrm>
          <a:off x="782889" y="1921735"/>
          <a:ext cx="5102154" cy="33463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8101">
                  <a:extLst>
                    <a:ext uri="{9D8B030D-6E8A-4147-A177-3AD203B41FA5}">
                      <a16:colId xmlns:a16="http://schemas.microsoft.com/office/drawing/2014/main" val="4045821950"/>
                    </a:ext>
                  </a:extLst>
                </a:gridCol>
                <a:gridCol w="3184053">
                  <a:extLst>
                    <a:ext uri="{9D8B030D-6E8A-4147-A177-3AD203B41FA5}">
                      <a16:colId xmlns:a16="http://schemas.microsoft.com/office/drawing/2014/main" val="947369354"/>
                    </a:ext>
                  </a:extLst>
                </a:gridCol>
              </a:tblGrid>
              <a:tr h="86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AI </a:t>
                      </a:r>
                      <a:r>
                        <a:rPr lang="ko-KR" altLang="en-US"/>
                        <a:t>플러그인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용      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281064"/>
                  </a:ext>
                </a:extLst>
              </a:tr>
              <a:tr h="827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Kubectl</a:t>
                      </a:r>
                      <a:r>
                        <a:rPr lang="en-US" altLang="ko-KR" b="1" dirty="0"/>
                        <a:t> ai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</a:rPr>
                        <a:t>YAML Manifest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자동 생성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654141"/>
                  </a:ext>
                </a:extLst>
              </a:tr>
              <a:tr h="827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Kubectl</a:t>
                      </a:r>
                      <a:r>
                        <a:rPr lang="en-US" altLang="ko-KR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ko-KR" b="1" dirty="0" err="1">
                          <a:solidFill>
                            <a:schemeClr val="bg1"/>
                          </a:solidFill>
                        </a:rPr>
                        <a:t>gpt</a:t>
                      </a:r>
                      <a:endParaRPr lang="ko-KR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553C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bg1"/>
                          </a:solidFill>
                        </a:rPr>
                        <a:t>커맨드 자동 실행</a:t>
                      </a:r>
                    </a:p>
                  </a:txBody>
                  <a:tcPr anchor="ctr">
                    <a:solidFill>
                      <a:srgbClr val="553C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5931661"/>
                  </a:ext>
                </a:extLst>
              </a:tr>
              <a:tr h="827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dk1"/>
                          </a:solidFill>
                          <a:effectLst/>
                        </a:rPr>
                        <a:t>K8sGPT</a:t>
                      </a:r>
                      <a:endParaRPr lang="en-US" altLang="ko-KR" sz="18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Cluster </a:t>
                      </a:r>
                      <a:r>
                        <a:rPr lang="ko-KR" altLang="en-US" sz="1600" dirty="0"/>
                        <a:t>진단 및 운영 자동화 도구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1615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8B75A0A-FB0E-1434-D0F8-22B5D5E22D7D}"/>
              </a:ext>
            </a:extLst>
          </p:cNvPr>
          <p:cNvSpPr txBox="1"/>
          <p:nvPr/>
        </p:nvSpPr>
        <p:spPr>
          <a:xfrm>
            <a:off x="782889" y="6053425"/>
            <a:ext cx="6106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US" dirty="0">
                <a:hlinkClick r:id="rId2"/>
              </a:rPr>
              <a:t>https://youtu.be/w6ZC3kZjtMg?t=835</a:t>
            </a:r>
            <a:endParaRPr lang="en-US" altLang="ko-US" dirty="0"/>
          </a:p>
          <a:p>
            <a:endParaRPr lang="ko-US" altLang="en-US" dirty="0"/>
          </a:p>
        </p:txBody>
      </p:sp>
      <p:sp>
        <p:nvSpPr>
          <p:cNvPr id="3" name="모서리가 둥근 사각형 설명선[R] 2">
            <a:extLst>
              <a:ext uri="{FF2B5EF4-FFF2-40B4-BE49-F238E27FC236}">
                <a16:creationId xmlns:a16="http://schemas.microsoft.com/office/drawing/2014/main" id="{FCEEFC41-D9D3-5C89-9E1A-4D786F676104}"/>
              </a:ext>
            </a:extLst>
          </p:cNvPr>
          <p:cNvSpPr/>
          <p:nvPr/>
        </p:nvSpPr>
        <p:spPr>
          <a:xfrm>
            <a:off x="6706690" y="1710207"/>
            <a:ext cx="4702421" cy="1835400"/>
          </a:xfrm>
          <a:prstGeom prst="wedgeRoundRectCallout">
            <a:avLst>
              <a:gd name="adj1" fmla="val -33216"/>
              <a:gd name="adj2" fmla="val 64714"/>
              <a:gd name="adj3" fmla="val 16667"/>
            </a:avLst>
          </a:prstGeom>
          <a:solidFill>
            <a:srgbClr val="553C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Order </a:t>
            </a:r>
            <a:r>
              <a:rPr kumimoji="1" lang="ko-US" altLang="en-US" dirty="0"/>
              <a:t>서비스의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 </a:t>
            </a:r>
            <a:r>
              <a:rPr kumimoji="1" lang="ko-KR" altLang="en-US" dirty="0"/>
              <a:t>기반 평균 </a:t>
            </a:r>
            <a:r>
              <a:rPr kumimoji="1" lang="en-US" altLang="ko-KR" dirty="0"/>
              <a:t>30%</a:t>
            </a:r>
            <a:r>
              <a:rPr kumimoji="1" lang="ko-KR" altLang="en-US" dirty="0"/>
              <a:t> 이상 </a:t>
            </a:r>
            <a:r>
              <a:rPr kumimoji="1" lang="ko-KR" altLang="en-US" dirty="0" err="1"/>
              <a:t>점유했을때</a:t>
            </a:r>
            <a:r>
              <a:rPr kumimoji="1" lang="ko-KR" altLang="en-US" dirty="0"/>
              <a:t>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개까지 </a:t>
            </a:r>
            <a:r>
              <a:rPr kumimoji="1" lang="ko-KR" altLang="en-US" dirty="0" err="1"/>
              <a:t>자동확장되도록</a:t>
            </a:r>
            <a:r>
              <a:rPr kumimoji="1" lang="ko-KR" altLang="en-US" dirty="0"/>
              <a:t> 설정해줘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94D456-EDE5-572B-268C-80CD14B7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20" y="4406737"/>
            <a:ext cx="7772400" cy="190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558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61F2B-1916-5879-8E28-3BBBADA0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운영</a:t>
            </a:r>
            <a:r>
              <a:rPr kumimoji="1" lang="en-US" altLang="ko-US" dirty="0"/>
              <a:t> – K8s</a:t>
            </a:r>
            <a:r>
              <a:rPr kumimoji="1" lang="ko-KR" altLang="en-US" dirty="0"/>
              <a:t> </a:t>
            </a:r>
            <a:r>
              <a:rPr kumimoji="1" lang="en-US" altLang="ko-KR" dirty="0"/>
              <a:t>AI </a:t>
            </a:r>
            <a:r>
              <a:rPr kumimoji="1" lang="ko-KR" altLang="en-US" dirty="0"/>
              <a:t>삼총사</a:t>
            </a:r>
            <a:endParaRPr kumimoji="1" lang="ko-US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75123A5-FC68-8CBE-55AB-5235C2D12A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76508"/>
              </p:ext>
            </p:extLst>
          </p:nvPr>
        </p:nvGraphicFramePr>
        <p:xfrm>
          <a:off x="782889" y="1921735"/>
          <a:ext cx="5102154" cy="33463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18101">
                  <a:extLst>
                    <a:ext uri="{9D8B030D-6E8A-4147-A177-3AD203B41FA5}">
                      <a16:colId xmlns:a16="http://schemas.microsoft.com/office/drawing/2014/main" val="4045821950"/>
                    </a:ext>
                  </a:extLst>
                </a:gridCol>
                <a:gridCol w="3184053">
                  <a:extLst>
                    <a:ext uri="{9D8B030D-6E8A-4147-A177-3AD203B41FA5}">
                      <a16:colId xmlns:a16="http://schemas.microsoft.com/office/drawing/2014/main" val="947369354"/>
                    </a:ext>
                  </a:extLst>
                </a:gridCol>
              </a:tblGrid>
              <a:tr h="863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AI </a:t>
                      </a:r>
                      <a:r>
                        <a:rPr lang="ko-KR" altLang="en-US"/>
                        <a:t>플러그인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용      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8281064"/>
                  </a:ext>
                </a:extLst>
              </a:tr>
              <a:tr h="827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/>
                        <a:t>Kubectl</a:t>
                      </a:r>
                      <a:r>
                        <a:rPr lang="en-US" altLang="ko-KR" b="1" dirty="0"/>
                        <a:t> ai</a:t>
                      </a:r>
                      <a:endParaRPr lang="ko-KR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kern="1200" dirty="0">
                          <a:solidFill>
                            <a:schemeClr val="dk1"/>
                          </a:solidFill>
                          <a:effectLst/>
                        </a:rPr>
                        <a:t>YAML Manifest </a:t>
                      </a:r>
                      <a:r>
                        <a:rPr lang="ko-KR" alt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자동 생성</a:t>
                      </a:r>
                      <a:endParaRPr lang="ko-KR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12654141"/>
                  </a:ext>
                </a:extLst>
              </a:tr>
              <a:tr h="8277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/>
                        <a:t>Kubectl gpt</a:t>
                      </a:r>
                      <a:endParaRPr lang="ko-KR" alt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커맨드 자동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5931661"/>
                  </a:ext>
                </a:extLst>
              </a:tr>
              <a:tr h="8277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  <a:effectLst/>
                        </a:rPr>
                        <a:t>K8sGPT</a:t>
                      </a:r>
                      <a:endParaRPr lang="en-US" altLang="ko-KR" sz="1800" b="1" i="0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553C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Cluster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</a:rPr>
                        <a:t>진단 도구</a:t>
                      </a:r>
                    </a:p>
                  </a:txBody>
                  <a:tcPr anchor="ctr">
                    <a:solidFill>
                      <a:srgbClr val="553C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616157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8B75A0A-FB0E-1434-D0F8-22B5D5E22D7D}"/>
              </a:ext>
            </a:extLst>
          </p:cNvPr>
          <p:cNvSpPr txBox="1"/>
          <p:nvPr/>
        </p:nvSpPr>
        <p:spPr>
          <a:xfrm>
            <a:off x="782889" y="6053425"/>
            <a:ext cx="610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US" dirty="0">
                <a:hlinkClick r:id="rId2"/>
              </a:rPr>
              <a:t>https://youtu.be/w6ZC3kZjtMg?t=1214</a:t>
            </a:r>
            <a:endParaRPr lang="en-US" altLang="ko-US" dirty="0"/>
          </a:p>
        </p:txBody>
      </p:sp>
      <p:sp>
        <p:nvSpPr>
          <p:cNvPr id="14" name="모서리가 둥근 사각형 설명선[R] 13">
            <a:extLst>
              <a:ext uri="{FF2B5EF4-FFF2-40B4-BE49-F238E27FC236}">
                <a16:creationId xmlns:a16="http://schemas.microsoft.com/office/drawing/2014/main" id="{7052F0DD-6783-B9C2-0B71-0D92AAE30BDA}"/>
              </a:ext>
            </a:extLst>
          </p:cNvPr>
          <p:cNvSpPr/>
          <p:nvPr/>
        </p:nvSpPr>
        <p:spPr>
          <a:xfrm>
            <a:off x="6632769" y="1373998"/>
            <a:ext cx="4702421" cy="1835400"/>
          </a:xfrm>
          <a:prstGeom prst="wedgeRoundRectCallout">
            <a:avLst>
              <a:gd name="adj1" fmla="val -33216"/>
              <a:gd name="adj2" fmla="val 64714"/>
              <a:gd name="adj3" fmla="val 16667"/>
            </a:avLst>
          </a:prstGeom>
          <a:solidFill>
            <a:srgbClr val="553C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/>
              <a:t>K8sGPT --explain --language ‘Korean’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1C1BCA-9385-A6E8-142D-E3995891D5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89"/>
          <a:stretch/>
        </p:blipFill>
        <p:spPr>
          <a:xfrm>
            <a:off x="6096000" y="3545607"/>
            <a:ext cx="5775960" cy="250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99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65394-9928-2128-8999-B0D872E8E0D0}"/>
              </a:ext>
            </a:extLst>
          </p:cNvPr>
          <p:cNvSpPr txBox="1"/>
          <p:nvPr/>
        </p:nvSpPr>
        <p:spPr>
          <a:xfrm>
            <a:off x="537824" y="3081963"/>
            <a:ext cx="5558176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2ADFB3-41AB-B86D-286F-36FC852CEC0B}"/>
              </a:ext>
            </a:extLst>
          </p:cNvPr>
          <p:cNvSpPr txBox="1"/>
          <p:nvPr/>
        </p:nvSpPr>
        <p:spPr>
          <a:xfrm>
            <a:off x="537824" y="1820079"/>
            <a:ext cx="58687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프로덕션 수준의 </a:t>
            </a:r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애플리케이션 개발하기</a:t>
            </a:r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EF5478-FB24-5104-3C54-0134D01852DC}"/>
              </a:ext>
            </a:extLst>
          </p:cNvPr>
          <p:cNvSpPr txBox="1"/>
          <p:nvPr/>
        </p:nvSpPr>
        <p:spPr>
          <a:xfrm>
            <a:off x="975360" y="4470400"/>
            <a:ext cx="3175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마이크로 서비스 아키텍처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도메인 주도 설계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클린</a:t>
            </a:r>
            <a:r>
              <a:rPr kumimoji="1" lang="ko-KR" altLang="en-US" dirty="0"/>
              <a:t> 아키텍처</a:t>
            </a:r>
            <a:endParaRPr kumimoji="1" lang="en-US" altLang="ko-KR" dirty="0"/>
          </a:p>
          <a:p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2809554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184EE1-3656-16C2-6FE5-9022F1111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비기능적</a:t>
            </a:r>
            <a:r>
              <a:rPr kumimoji="1" lang="ko-KR" altLang="en-US" dirty="0"/>
              <a:t> 요구사항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D323C9-3F43-9C01-9DAF-149523885C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195" indent="0">
              <a:buNone/>
            </a:pP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1. 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사용성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Usability)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사용자 인터페이스의 </a:t>
            </a:r>
            <a:r>
              <a:rPr lang="ko-KR" altLang="en-US" b="0" i="0" dirty="0" err="1">
                <a:solidFill>
                  <a:srgbClr val="616161"/>
                </a:solidFill>
                <a:effectLst/>
                <a:latin typeface="-apple-system"/>
              </a:rPr>
              <a:t>직관성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사용 편의성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학습 용이성 등 사용자 경험과 관련된 특성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2. 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유지보수성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Maintainability)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시스템의 수정이 용이한 정도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코드의 가독성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모듈화 정도 등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3. 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성능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Performance)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응답 시간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처리량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자원 사용 효율성 등 시스템의 효율적인 작동과 관련된 특성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4. 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확장성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Scalability)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시스템이 성장하는 요구사항을 수용할 수 있는 능력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5. 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보안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Security)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데이터 보호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접근 제어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보안 </a:t>
            </a:r>
            <a:r>
              <a:rPr lang="ko-KR" altLang="en-US" b="0" i="0" dirty="0" err="1">
                <a:solidFill>
                  <a:srgbClr val="616161"/>
                </a:solidFill>
                <a:effectLst/>
                <a:latin typeface="-apple-system"/>
              </a:rPr>
              <a:t>위협으로부터의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 방어 능력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6. 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호환성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Compatibility)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다른 시스템이나 소프트웨어와의 호환성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7. 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가용성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Availability)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시스템이 사용 가능한 상태로 유지되는 시간의 비율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8. 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신뢰성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Reliability)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시스템이 정확하고 일관되게 작동하는 정도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9. </a:t>
            </a:r>
            <a:r>
              <a:rPr lang="ko-KR" altLang="en-US" b="1" i="0" dirty="0" err="1">
                <a:solidFill>
                  <a:srgbClr val="616161"/>
                </a:solidFill>
                <a:effectLst/>
                <a:latin typeface="-apple-system"/>
              </a:rPr>
              <a:t>복구성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Recoverability)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시스템이 장애 발생 후 원래 상태로 복구하는 능력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10. 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테스트 용이성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Testability)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시스템을 효과적으로 테스트할 수 있는 정도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11. 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국제화 및 지역화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Internationalization &amp; Localization)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다양한 언어와 지역 설정에 맞게 시스템을 적용할 수 있는 능력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12. 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규정 준수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Compliance)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관련 법규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표준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,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또는 규약을 준수하는 정도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13. </a:t>
            </a:r>
            <a:r>
              <a:rPr lang="ko-KR" altLang="en-US" b="1" i="0" dirty="0" err="1">
                <a:solidFill>
                  <a:srgbClr val="616161"/>
                </a:solidFill>
                <a:effectLst/>
                <a:latin typeface="-apple-system"/>
              </a:rPr>
              <a:t>포터빌리티</a:t>
            </a:r>
            <a:r>
              <a:rPr lang="ko-KR" altLang="en-US" b="1" i="0" dirty="0">
                <a:solidFill>
                  <a:srgbClr val="616161"/>
                </a:solidFill>
                <a:effectLst/>
                <a:latin typeface="-apple-system"/>
              </a:rPr>
              <a:t> </a:t>
            </a:r>
            <a:r>
              <a:rPr lang="en-US" altLang="ko-KR" b="1" i="0" dirty="0">
                <a:solidFill>
                  <a:srgbClr val="616161"/>
                </a:solidFill>
                <a:effectLst/>
                <a:latin typeface="-apple-system"/>
              </a:rPr>
              <a:t>(</a:t>
            </a:r>
            <a:r>
              <a:rPr lang="en" altLang="ko-Kore-KR" b="1" i="0" dirty="0">
                <a:solidFill>
                  <a:srgbClr val="616161"/>
                </a:solidFill>
                <a:effectLst/>
                <a:latin typeface="-apple-system"/>
              </a:rPr>
              <a:t>Portability)</a:t>
            </a:r>
            <a:r>
              <a:rPr lang="en" altLang="ko-Kore-KR" b="0" i="0" dirty="0">
                <a:solidFill>
                  <a:srgbClr val="616161"/>
                </a:solidFill>
                <a:effectLst/>
                <a:latin typeface="-apple-system"/>
              </a:rPr>
              <a:t>: </a:t>
            </a:r>
            <a:r>
              <a:rPr lang="ko-KR" altLang="en-US" b="0" i="0" dirty="0">
                <a:solidFill>
                  <a:srgbClr val="616161"/>
                </a:solidFill>
                <a:effectLst/>
                <a:latin typeface="-apple-system"/>
              </a:rPr>
              <a:t>시스템이 다른 환경으로 쉽게 이전될 수 있는 능력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-apple-system"/>
              </a:rPr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8851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AFDE53-0F91-7D45-B4E1-18E4F6DA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FRs vs. NFRs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B02EDC-CC08-399F-DBE1-DD69E0583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4006" y="417895"/>
            <a:ext cx="4514917" cy="5896513"/>
          </a:xfrm>
          <a:solidFill>
            <a:srgbClr val="553CC4"/>
          </a:solidFill>
        </p:spPr>
        <p:txBody>
          <a:bodyPr/>
          <a:lstStyle/>
          <a:p>
            <a:pPr marL="203195" indent="0">
              <a:buNone/>
            </a:pP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1. 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사용성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Usability)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자전거의 조작이 간단하고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,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편안한 자세를 유지할 수 있어야 하며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,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초보자도 쉽게 배울 수 있어야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2. 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유지보수성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Maintainability)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자전거의 부품을 쉽게 교체하거나 수리할 수 있어야 하며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,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정기적인 유지보수가 간편해야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3. 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성능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Performance)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자전거는 적절한 속도와 효율적인 페달링으로 원활한 주행 성능을 보여야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4. 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확장성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Scalability)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추가 액세서리나 부품을 장착할 수 있는 공간이나 기능을 제공해야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5. 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보안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Security)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자전거에는 도난 방지를 위한 잠금 장치가 있어야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6. 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호환성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Compatibility)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자전거 부품은 표준 사이즈를 사용하여 다른 브랜드의 부품과도 호환될 수 있어야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7. 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가용성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Availability)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자전거는 대부분의 환경과 조건에서 사용 가능해야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8. 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신뢰성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Reliability)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자전거는 장거리 주행이나 다양한 기상 조건에서도 안정적으로 작동해야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9. </a:t>
            </a:r>
            <a:r>
              <a:rPr lang="ko-KR" altLang="en-US" sz="1200" b="1" i="0" dirty="0" err="1">
                <a:solidFill>
                  <a:schemeClr val="bg1"/>
                </a:solidFill>
                <a:effectLst/>
                <a:latin typeface="-apple-system"/>
              </a:rPr>
              <a:t>복구성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Recoverability)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사고나 고장 후에도 자전거를 원래 상태로 복구할 수 있어야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10. 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테스트 용이성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Testability)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자전거는 제조 과정에서 안전과 성능 테스트를 거쳐야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11. 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국제화 및 지역화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Internationalization &amp; Localization)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다양한 국가의 도로 규정과 사용자 요구를 충족할 수 있도록 설계되어야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12. 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규정 준수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Compliance)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자전거는 해당 지역의 도로 안전 규정 및 표준을 준수해야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br>
              <a:rPr lang="ko-KR" altLang="en-US" sz="1200" dirty="0">
                <a:solidFill>
                  <a:schemeClr val="bg1"/>
                </a:solidFill>
              </a:rPr>
            </a:b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13. </a:t>
            </a:r>
            <a:r>
              <a:rPr lang="ko-KR" altLang="en-US" sz="1200" b="1" i="0" dirty="0" err="1">
                <a:solidFill>
                  <a:schemeClr val="bg1"/>
                </a:solidFill>
                <a:effectLst/>
                <a:latin typeface="-apple-system"/>
              </a:rPr>
              <a:t>포터빌리티</a:t>
            </a:r>
            <a:r>
              <a:rPr lang="ko-KR" altLang="en-US" sz="1200" b="1" i="0" dirty="0">
                <a:solidFill>
                  <a:schemeClr val="bg1"/>
                </a:solidFill>
                <a:effectLst/>
                <a:latin typeface="-apple-system"/>
              </a:rPr>
              <a:t> </a:t>
            </a:r>
            <a:r>
              <a:rPr lang="en-US" altLang="ko-KR" sz="12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en" altLang="ko-Kore-KR" sz="1200" b="1" i="0" dirty="0">
                <a:solidFill>
                  <a:schemeClr val="bg1"/>
                </a:solidFill>
                <a:effectLst/>
                <a:latin typeface="-apple-system"/>
              </a:rPr>
              <a:t>Portability)</a:t>
            </a:r>
            <a:r>
              <a:rPr lang="en" altLang="ko-Kore-KR" sz="1200" b="0" i="0" dirty="0">
                <a:solidFill>
                  <a:schemeClr val="bg1"/>
                </a:solidFill>
                <a:effectLst/>
                <a:latin typeface="-apple-system"/>
              </a:rPr>
              <a:t>: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자전거는 운반과 보관이 용이해야 하며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, 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필요한 경우 차량에 적재하거나 대중교통에 휴대할 수 있어야 합니다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  <a:endParaRPr kumimoji="1" lang="ko-Kore-KR" alt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B4FF1-F29D-4F81-1AD5-50B5E14182EC}"/>
              </a:ext>
            </a:extLst>
          </p:cNvPr>
          <p:cNvSpPr txBox="1"/>
          <p:nvPr/>
        </p:nvSpPr>
        <p:spPr>
          <a:xfrm>
            <a:off x="293077" y="2765986"/>
            <a:ext cx="2948353" cy="1200329"/>
          </a:xfrm>
          <a:prstGeom prst="rect">
            <a:avLst/>
          </a:prstGeom>
          <a:solidFill>
            <a:srgbClr val="5099F8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두 개의 바퀴와 드라이브 체인</a:t>
            </a:r>
            <a:endParaRPr lang="en-US" altLang="ko-KR" sz="1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프레임과 </a:t>
            </a:r>
            <a:r>
              <a:rPr lang="ko-KR" altLang="en-US" sz="1200" b="0" i="0" dirty="0" err="1">
                <a:solidFill>
                  <a:schemeClr val="bg1"/>
                </a:solidFill>
                <a:effectLst/>
                <a:latin typeface="-apple-system"/>
              </a:rPr>
              <a:t>핸들바</a:t>
            </a:r>
            <a:endParaRPr lang="en-US" altLang="ko-KR" sz="1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좌석과 페달</a:t>
            </a:r>
            <a:endParaRPr lang="en-US" altLang="ko-KR" sz="1200" b="0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기어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변속기가 있을 수도 있음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-apple-system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200" b="0" i="0" dirty="0">
                <a:solidFill>
                  <a:schemeClr val="bg1"/>
                </a:solidFill>
                <a:effectLst/>
                <a:latin typeface="-apple-system"/>
              </a:rPr>
              <a:t>전면 및 후면 라이트</a:t>
            </a:r>
            <a:br>
              <a:rPr lang="ko-KR" altLang="en-US" sz="1200" dirty="0"/>
            </a:br>
            <a:endParaRPr lang="ko-Kore-KR" altLang="en-US" sz="1200" dirty="0"/>
          </a:p>
        </p:txBody>
      </p:sp>
      <p:pic>
        <p:nvPicPr>
          <p:cNvPr id="8196" name="Picture 4" descr="하이브리드 자전거 - 나무위키">
            <a:extLst>
              <a:ext uri="{FF2B5EF4-FFF2-40B4-BE49-F238E27FC236}">
                <a16:creationId xmlns:a16="http://schemas.microsoft.com/office/drawing/2014/main" id="{CD6AFC9F-F87B-FF75-D614-2964D506D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518" y="2330450"/>
            <a:ext cx="37084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84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23E8D-B384-CCD2-7E4F-566BDC263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프로덕션 레벨의 </a:t>
            </a:r>
            <a:r>
              <a:rPr kumimoji="1" lang="en-US" altLang="ko-KR" dirty="0"/>
              <a:t>App</a:t>
            </a:r>
            <a:r>
              <a:rPr kumimoji="1" lang="ko-KR" altLang="en-US" dirty="0"/>
              <a:t>개발</a:t>
            </a:r>
            <a:endParaRPr kumimoji="1" lang="ko-US" altLang="en-US" dirty="0"/>
          </a:p>
        </p:txBody>
      </p:sp>
      <p:pic>
        <p:nvPicPr>
          <p:cNvPr id="20482" name="Picture 2" descr="Cloud-Native Architecture: A Guide, Definitions, Types &amp; More | Okta">
            <a:extLst>
              <a:ext uri="{FF2B5EF4-FFF2-40B4-BE49-F238E27FC236}">
                <a16:creationId xmlns:a16="http://schemas.microsoft.com/office/drawing/2014/main" id="{2C384515-ADED-2789-FCD9-F538CF289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" b="18296"/>
          <a:stretch/>
        </p:blipFill>
        <p:spPr bwMode="auto">
          <a:xfrm>
            <a:off x="148967" y="2450250"/>
            <a:ext cx="6905126" cy="246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1FA4C0-8544-DAA7-365E-2EDDBDA67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210" y="3167420"/>
            <a:ext cx="4563979" cy="3146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31A94B-7293-A449-221B-F2D67B66CDBE}"/>
              </a:ext>
            </a:extLst>
          </p:cNvPr>
          <p:cNvSpPr txBox="1"/>
          <p:nvPr/>
        </p:nvSpPr>
        <p:spPr>
          <a:xfrm>
            <a:off x="8110376" y="1871440"/>
            <a:ext cx="133882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kumimoji="1" lang="ko-US" altLang="en-US" dirty="0"/>
              <a:t>멀티태넌시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3A323D-5EFA-82AB-EE43-668910DC8EAF}"/>
              </a:ext>
            </a:extLst>
          </p:cNvPr>
          <p:cNvSpPr txBox="1"/>
          <p:nvPr/>
        </p:nvSpPr>
        <p:spPr>
          <a:xfrm>
            <a:off x="9010623" y="2265584"/>
            <a:ext cx="110799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인증인가</a:t>
            </a:r>
            <a:endParaRPr kumimoji="1" lang="ko-US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304E2-7C04-49D9-A677-46C76F8EAE89}"/>
              </a:ext>
            </a:extLst>
          </p:cNvPr>
          <p:cNvSpPr txBox="1"/>
          <p:nvPr/>
        </p:nvSpPr>
        <p:spPr>
          <a:xfrm>
            <a:off x="7942269" y="2403944"/>
            <a:ext cx="39946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AI</a:t>
            </a:r>
            <a:endParaRPr kumimoji="1" lang="ko-US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08FE74-6B73-9970-2EFD-F08594CD4FB9}"/>
              </a:ext>
            </a:extLst>
          </p:cNvPr>
          <p:cNvSpPr txBox="1"/>
          <p:nvPr/>
        </p:nvSpPr>
        <p:spPr>
          <a:xfrm>
            <a:off x="9887786" y="1621398"/>
            <a:ext cx="163859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Spring Boot 3</a:t>
            </a:r>
            <a:endParaRPr kumimoji="1" lang="ko-US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EE3080-9FE0-FABF-AFA2-2BBFEC21B7BA}"/>
              </a:ext>
            </a:extLst>
          </p:cNvPr>
          <p:cNvSpPr txBox="1"/>
          <p:nvPr/>
        </p:nvSpPr>
        <p:spPr>
          <a:xfrm>
            <a:off x="10118090" y="2416350"/>
            <a:ext cx="1205779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MVVM</a:t>
            </a:r>
            <a:r>
              <a:rPr kumimoji="1" lang="ko-KR" altLang="en-US" dirty="0"/>
              <a:t> </a:t>
            </a:r>
            <a:r>
              <a:rPr kumimoji="1" lang="en-US" altLang="ko-KR" dirty="0"/>
              <a:t>UI</a:t>
            </a:r>
            <a:endParaRPr kumimoji="1" lang="ko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0C6A7E-7357-FF74-4280-BAF359324A37}"/>
              </a:ext>
            </a:extLst>
          </p:cNvPr>
          <p:cNvSpPr txBox="1"/>
          <p:nvPr/>
        </p:nvSpPr>
        <p:spPr>
          <a:xfrm>
            <a:off x="7810614" y="1225182"/>
            <a:ext cx="1354089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Kubernetes</a:t>
            </a:r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6954715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36D82C-FC5A-64BE-CF8F-F1F2484A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Architecture</a:t>
            </a:r>
            <a:endParaRPr kumimoji="1" lang="ko-US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877ABE-50F4-F03B-4097-EFEBD82B9902}"/>
              </a:ext>
            </a:extLst>
          </p:cNvPr>
          <p:cNvGrpSpPr/>
          <p:nvPr/>
        </p:nvGrpSpPr>
        <p:grpSpPr>
          <a:xfrm>
            <a:off x="367042" y="1588429"/>
            <a:ext cx="5295813" cy="4214627"/>
            <a:chOff x="1265797" y="1294659"/>
            <a:chExt cx="10591909" cy="5266645"/>
          </a:xfrm>
        </p:grpSpPr>
        <p:sp>
          <p:nvSpPr>
            <p:cNvPr id="24" name="원통[C] 23">
              <a:extLst>
                <a:ext uri="{FF2B5EF4-FFF2-40B4-BE49-F238E27FC236}">
                  <a16:creationId xmlns:a16="http://schemas.microsoft.com/office/drawing/2014/main" id="{4F76FAA7-E332-B9BF-4D5E-8F04D4ECD667}"/>
                </a:ext>
              </a:extLst>
            </p:cNvPr>
            <p:cNvSpPr/>
            <p:nvPr/>
          </p:nvSpPr>
          <p:spPr>
            <a:xfrm>
              <a:off x="2103337" y="4204466"/>
              <a:ext cx="8844061" cy="1859387"/>
            </a:xfrm>
            <a:prstGeom prst="can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en-US" altLang="ko-US" sz="1000" dirty="0">
                  <a:solidFill>
                    <a:sysClr val="windowText" lastClr="000000"/>
                  </a:solidFill>
                </a:rPr>
                <a:t>Single DB (MySQL)</a:t>
              </a:r>
              <a:endParaRPr kumimoji="1" lang="ko-US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C420985-8CC1-2A5F-E6CC-9C7824351C85}"/>
                </a:ext>
              </a:extLst>
            </p:cNvPr>
            <p:cNvSpPr/>
            <p:nvPr/>
          </p:nvSpPr>
          <p:spPr>
            <a:xfrm>
              <a:off x="3188629" y="5068949"/>
              <a:ext cx="801438" cy="73262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/>
                <a:t>기준정보</a:t>
              </a:r>
              <a:endParaRPr kumimoji="1" lang="ko-US" altLang="en-US" sz="1000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7EF834E-17A2-05FA-8065-D54CA6E63EB2}"/>
                </a:ext>
              </a:extLst>
            </p:cNvPr>
            <p:cNvSpPr/>
            <p:nvPr/>
          </p:nvSpPr>
          <p:spPr>
            <a:xfrm>
              <a:off x="5088759" y="5203697"/>
              <a:ext cx="801438" cy="73262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/>
                <a:t>영업</a:t>
              </a:r>
              <a:endParaRPr kumimoji="1" lang="ko-US" altLang="en-US" sz="10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0E6EBEA-520E-0B9C-F272-8CF36125A41A}"/>
                </a:ext>
              </a:extLst>
            </p:cNvPr>
            <p:cNvSpPr/>
            <p:nvPr/>
          </p:nvSpPr>
          <p:spPr>
            <a:xfrm>
              <a:off x="8978613" y="4997724"/>
              <a:ext cx="801438" cy="73262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/>
                <a:t>…</a:t>
              </a:r>
              <a:endParaRPr kumimoji="1" lang="ko-US" altLang="en-US" sz="1000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8573107-7656-9783-CA21-6CF185562095}"/>
                </a:ext>
              </a:extLst>
            </p:cNvPr>
            <p:cNvSpPr/>
            <p:nvPr/>
          </p:nvSpPr>
          <p:spPr>
            <a:xfrm>
              <a:off x="7039803" y="5006757"/>
              <a:ext cx="801438" cy="732624"/>
            </a:xfrm>
            <a:prstGeom prst="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/>
                <a:t>생산</a:t>
              </a:r>
              <a:endParaRPr kumimoji="1" lang="ko-US" altLang="en-US" sz="1000" dirty="0"/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E7662FDA-E118-B8D7-BFBB-423240BE2F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2302" y="5198833"/>
              <a:ext cx="1071633" cy="436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5A80B6C-F534-2BB4-F695-83723B75A99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7841241" y="5373069"/>
              <a:ext cx="1149606" cy="440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1294788E-8680-2212-B866-14563AFAA4C9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 flipV="1">
              <a:off x="3990067" y="5198833"/>
              <a:ext cx="1098692" cy="3711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E5BE8E25-A3E6-03F8-9EF8-1EDFC5A2825B}"/>
                </a:ext>
              </a:extLst>
            </p:cNvPr>
            <p:cNvCxnSpPr>
              <a:cxnSpLocks/>
              <a:stCxn id="62" idx="2"/>
              <a:endCxn id="8" idx="0"/>
            </p:cNvCxnSpPr>
            <p:nvPr/>
          </p:nvCxnSpPr>
          <p:spPr>
            <a:xfrm>
              <a:off x="7440522" y="3654732"/>
              <a:ext cx="0" cy="135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5EAA1079-1F3D-DFF5-6565-1719BD2A9A70}"/>
                </a:ext>
              </a:extLst>
            </p:cNvPr>
            <p:cNvCxnSpPr>
              <a:cxnSpLocks/>
              <a:stCxn id="8" idx="1"/>
              <a:endCxn id="5" idx="3"/>
            </p:cNvCxnSpPr>
            <p:nvPr/>
          </p:nvCxnSpPr>
          <p:spPr>
            <a:xfrm flipH="1">
              <a:off x="3990067" y="5373069"/>
              <a:ext cx="3049736" cy="62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53296DE-68A7-CEF3-E4CB-59EC71AE28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9015" y="5435261"/>
              <a:ext cx="5033937" cy="196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CC07AB2-834F-4A07-E9ED-4920974CB930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 flipV="1">
              <a:off x="7638599" y="5614199"/>
              <a:ext cx="1740733" cy="116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839B235-F065-5F7B-AFA0-1B0943773FDC}"/>
                </a:ext>
              </a:extLst>
            </p:cNvPr>
            <p:cNvSpPr/>
            <p:nvPr/>
          </p:nvSpPr>
          <p:spPr>
            <a:xfrm>
              <a:off x="2103337" y="1294659"/>
              <a:ext cx="8844062" cy="768485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000" dirty="0"/>
                <a:t>jQuery</a:t>
              </a:r>
              <a:endParaRPr kumimoji="1" lang="ko-US" altLang="en-US" sz="1000" dirty="0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E80EF64A-E9B0-026F-DBE7-BBD275D83BD9}"/>
                </a:ext>
              </a:extLst>
            </p:cNvPr>
            <p:cNvSpPr/>
            <p:nvPr/>
          </p:nvSpPr>
          <p:spPr>
            <a:xfrm>
              <a:off x="1303506" y="6196519"/>
              <a:ext cx="10359958" cy="350196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000" dirty="0"/>
                <a:t>IDC</a:t>
              </a:r>
              <a:endParaRPr kumimoji="1" lang="ko-US" altLang="en-US" sz="1000" dirty="0"/>
            </a:p>
          </p:txBody>
        </p:sp>
        <p:sp>
          <p:nvSpPr>
            <p:cNvPr id="37" name="사다리꼴[T] 36">
              <a:extLst>
                <a:ext uri="{FF2B5EF4-FFF2-40B4-BE49-F238E27FC236}">
                  <a16:creationId xmlns:a16="http://schemas.microsoft.com/office/drawing/2014/main" id="{8A30D885-B21D-4C79-133B-3CBB2DD358B3}"/>
                </a:ext>
              </a:extLst>
            </p:cNvPr>
            <p:cNvSpPr/>
            <p:nvPr/>
          </p:nvSpPr>
          <p:spPr>
            <a:xfrm>
              <a:off x="1265797" y="5598265"/>
              <a:ext cx="651753" cy="963039"/>
            </a:xfrm>
            <a:prstGeom prst="trapezoid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000"/>
            </a:p>
          </p:txBody>
        </p:sp>
        <p:sp>
          <p:nvSpPr>
            <p:cNvPr id="39" name="사다리꼴[T] 38">
              <a:extLst>
                <a:ext uri="{FF2B5EF4-FFF2-40B4-BE49-F238E27FC236}">
                  <a16:creationId xmlns:a16="http://schemas.microsoft.com/office/drawing/2014/main" id="{C1F2453E-692B-DDDA-1577-3AA6D2B1665B}"/>
                </a:ext>
              </a:extLst>
            </p:cNvPr>
            <p:cNvSpPr/>
            <p:nvPr/>
          </p:nvSpPr>
          <p:spPr>
            <a:xfrm>
              <a:off x="11205953" y="5583676"/>
              <a:ext cx="651753" cy="963039"/>
            </a:xfrm>
            <a:prstGeom prst="trapezoid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000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9B884D9F-846B-0030-8960-801ECA946C79}"/>
                </a:ext>
              </a:extLst>
            </p:cNvPr>
            <p:cNvSpPr/>
            <p:nvPr/>
          </p:nvSpPr>
          <p:spPr>
            <a:xfrm>
              <a:off x="2125757" y="2288469"/>
              <a:ext cx="8821641" cy="1713681"/>
            </a:xfrm>
            <a:prstGeom prst="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ko-KR" altLang="en-US" sz="1000" dirty="0" err="1"/>
                <a:t>백엔드</a:t>
              </a:r>
              <a:r>
                <a:rPr kumimoji="1" lang="ko-KR" altLang="en-US" sz="1000" dirty="0"/>
                <a:t> </a:t>
              </a:r>
              <a:r>
                <a:rPr kumimoji="1" lang="en-US" altLang="ko-KR" sz="1000" dirty="0"/>
                <a:t>(PHP)</a:t>
              </a:r>
            </a:p>
            <a:p>
              <a:pPr algn="ctr"/>
              <a:endParaRPr kumimoji="1" lang="en-US" altLang="ko-US" sz="1000" dirty="0"/>
            </a:p>
            <a:p>
              <a:pPr algn="ctr"/>
              <a:endParaRPr kumimoji="1" lang="en-US" altLang="ko-US" sz="1000" dirty="0"/>
            </a:p>
            <a:p>
              <a:pPr algn="ctr"/>
              <a:endParaRPr kumimoji="1" lang="ko-US" altLang="en-US" sz="1000" dirty="0"/>
            </a:p>
          </p:txBody>
        </p: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0BD346C7-F4F6-B6D9-CE23-C77A4344D8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12302" y="5068949"/>
              <a:ext cx="3078545" cy="6704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53FF6D4-1741-6369-B182-41E097504D04}"/>
                </a:ext>
              </a:extLst>
            </p:cNvPr>
            <p:cNvSpPr/>
            <p:nvPr/>
          </p:nvSpPr>
          <p:spPr>
            <a:xfrm>
              <a:off x="3188629" y="2795768"/>
              <a:ext cx="801438" cy="92115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>
                  <a:solidFill>
                    <a:sysClr val="windowText" lastClr="000000"/>
                  </a:solidFill>
                </a:rPr>
                <a:t>기준정보</a:t>
              </a:r>
              <a:endParaRPr kumimoji="1" lang="ko-US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4223DB24-B7A1-EC82-2B90-D589A36E4760}"/>
                </a:ext>
              </a:extLst>
            </p:cNvPr>
            <p:cNvSpPr/>
            <p:nvPr/>
          </p:nvSpPr>
          <p:spPr>
            <a:xfrm>
              <a:off x="5088759" y="3119048"/>
              <a:ext cx="801438" cy="7326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>
                  <a:solidFill>
                    <a:sysClr val="windowText" lastClr="000000"/>
                  </a:solidFill>
                </a:rPr>
                <a:t>영업</a:t>
              </a:r>
              <a:endParaRPr kumimoji="1" lang="ko-US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56878CC-38FF-2F73-B7EE-00108E759D83}"/>
                </a:ext>
              </a:extLst>
            </p:cNvPr>
            <p:cNvSpPr/>
            <p:nvPr/>
          </p:nvSpPr>
          <p:spPr>
            <a:xfrm>
              <a:off x="8978613" y="2913075"/>
              <a:ext cx="801438" cy="7326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000" dirty="0">
                  <a:solidFill>
                    <a:sysClr val="windowText" lastClr="000000"/>
                  </a:solidFill>
                </a:rPr>
                <a:t>…</a:t>
              </a:r>
              <a:endParaRPr kumimoji="1" lang="ko-US" altLang="en-US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36837BB-610B-97EF-5CFD-269970B746D3}"/>
                </a:ext>
              </a:extLst>
            </p:cNvPr>
            <p:cNvSpPr/>
            <p:nvPr/>
          </p:nvSpPr>
          <p:spPr>
            <a:xfrm>
              <a:off x="7039803" y="2922108"/>
              <a:ext cx="801438" cy="7326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000" dirty="0">
                  <a:solidFill>
                    <a:sysClr val="windowText" lastClr="000000"/>
                  </a:solidFill>
                </a:rPr>
                <a:t>생산</a:t>
              </a:r>
              <a:endParaRPr kumimoji="1" lang="ko-US" altLang="en-US" sz="1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EC2D2987-0592-3C93-EE3C-BCF1EAC84A45}"/>
                </a:ext>
              </a:extLst>
            </p:cNvPr>
            <p:cNvCxnSpPr>
              <a:cxnSpLocks/>
              <a:stCxn id="59" idx="2"/>
              <a:endCxn id="5" idx="0"/>
            </p:cNvCxnSpPr>
            <p:nvPr/>
          </p:nvCxnSpPr>
          <p:spPr>
            <a:xfrm>
              <a:off x="3589348" y="3716924"/>
              <a:ext cx="0" cy="135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5" name="직선 화살표 연결선 3074">
              <a:extLst>
                <a:ext uri="{FF2B5EF4-FFF2-40B4-BE49-F238E27FC236}">
                  <a16:creationId xmlns:a16="http://schemas.microsoft.com/office/drawing/2014/main" id="{F4BBA3B9-3D68-925F-34D9-D76EC8C48FB4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4045935" y="3851672"/>
              <a:ext cx="1443543" cy="13115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9" name="직선 화살표 연결선 3078">
              <a:extLst>
                <a:ext uri="{FF2B5EF4-FFF2-40B4-BE49-F238E27FC236}">
                  <a16:creationId xmlns:a16="http://schemas.microsoft.com/office/drawing/2014/main" id="{7A3B2C3E-7206-D358-2FA4-F147191DDFA5}"/>
                </a:ext>
              </a:extLst>
            </p:cNvPr>
            <p:cNvCxnSpPr>
              <a:cxnSpLocks/>
              <a:stCxn id="60" idx="2"/>
            </p:cNvCxnSpPr>
            <p:nvPr/>
          </p:nvCxnSpPr>
          <p:spPr>
            <a:xfrm flipH="1">
              <a:off x="5488430" y="3851672"/>
              <a:ext cx="1048" cy="13288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직선 화살표 연결선 3083">
              <a:extLst>
                <a:ext uri="{FF2B5EF4-FFF2-40B4-BE49-F238E27FC236}">
                  <a16:creationId xmlns:a16="http://schemas.microsoft.com/office/drawing/2014/main" id="{D9E4B954-31F9-4562-DAD0-CE38F88CF1A4}"/>
                </a:ext>
              </a:extLst>
            </p:cNvPr>
            <p:cNvCxnSpPr>
              <a:cxnSpLocks/>
            </p:cNvCxnSpPr>
            <p:nvPr/>
          </p:nvCxnSpPr>
          <p:spPr>
            <a:xfrm>
              <a:off x="9379332" y="3645699"/>
              <a:ext cx="0" cy="135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5" name="직선 화살표 연결선 3084">
              <a:extLst>
                <a:ext uri="{FF2B5EF4-FFF2-40B4-BE49-F238E27FC236}">
                  <a16:creationId xmlns:a16="http://schemas.microsoft.com/office/drawing/2014/main" id="{DCE290C9-A4FD-A4B0-6E98-7CA58F3B0113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7440522" y="3654732"/>
              <a:ext cx="1938810" cy="13520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8" name="직선 화살표 연결선 3087">
              <a:extLst>
                <a:ext uri="{FF2B5EF4-FFF2-40B4-BE49-F238E27FC236}">
                  <a16:creationId xmlns:a16="http://schemas.microsoft.com/office/drawing/2014/main" id="{FC8446F5-649A-A01F-AE6B-1B8FBA0FDE1E}"/>
                </a:ext>
              </a:extLst>
            </p:cNvPr>
            <p:cNvCxnSpPr>
              <a:cxnSpLocks/>
              <a:stCxn id="62" idx="2"/>
              <a:endCxn id="6" idx="0"/>
            </p:cNvCxnSpPr>
            <p:nvPr/>
          </p:nvCxnSpPr>
          <p:spPr>
            <a:xfrm flipH="1">
              <a:off x="5489478" y="3654732"/>
              <a:ext cx="1951044" cy="15489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1" name="직선 화살표 연결선 3090">
              <a:extLst>
                <a:ext uri="{FF2B5EF4-FFF2-40B4-BE49-F238E27FC236}">
                  <a16:creationId xmlns:a16="http://schemas.microsoft.com/office/drawing/2014/main" id="{3E4D2CE6-485F-83E7-B441-45A3654234AA}"/>
                </a:ext>
              </a:extLst>
            </p:cNvPr>
            <p:cNvCxnSpPr>
              <a:cxnSpLocks/>
              <a:stCxn id="62" idx="2"/>
              <a:endCxn id="5" idx="0"/>
            </p:cNvCxnSpPr>
            <p:nvPr/>
          </p:nvCxnSpPr>
          <p:spPr>
            <a:xfrm flipH="1">
              <a:off x="3589348" y="3654732"/>
              <a:ext cx="3851174" cy="1414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4" name="직선 화살표 연결선 3093">
              <a:extLst>
                <a:ext uri="{FF2B5EF4-FFF2-40B4-BE49-F238E27FC236}">
                  <a16:creationId xmlns:a16="http://schemas.microsoft.com/office/drawing/2014/main" id="{8C371CF6-6599-5E5A-AE18-5242C749081E}"/>
                </a:ext>
              </a:extLst>
            </p:cNvPr>
            <p:cNvCxnSpPr>
              <a:cxnSpLocks/>
              <a:stCxn id="62" idx="2"/>
              <a:endCxn id="7" idx="0"/>
            </p:cNvCxnSpPr>
            <p:nvPr/>
          </p:nvCxnSpPr>
          <p:spPr>
            <a:xfrm>
              <a:off x="7440522" y="3654732"/>
              <a:ext cx="1938810" cy="13429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144142-6222-1E89-EBEB-2A673F09E98B}"/>
              </a:ext>
            </a:extLst>
          </p:cNvPr>
          <p:cNvGrpSpPr/>
          <p:nvPr/>
        </p:nvGrpSpPr>
        <p:grpSpPr>
          <a:xfrm>
            <a:off x="6273401" y="1600463"/>
            <a:ext cx="5853239" cy="4214627"/>
            <a:chOff x="838201" y="1379324"/>
            <a:chExt cx="11240312" cy="518198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7F637F2-0C7C-7502-C40B-A0D8D2257959}"/>
                </a:ext>
              </a:extLst>
            </p:cNvPr>
            <p:cNvGrpSpPr/>
            <p:nvPr/>
          </p:nvGrpSpPr>
          <p:grpSpPr>
            <a:xfrm>
              <a:off x="2509736" y="1379324"/>
              <a:ext cx="8844064" cy="4642096"/>
              <a:chOff x="1120301" y="1379324"/>
              <a:chExt cx="10233499" cy="4642096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8F6F4717-462F-3D49-9B40-DFB1703EE480}"/>
                  </a:ext>
                </a:extLst>
              </p:cNvPr>
              <p:cNvSpPr/>
              <p:nvPr/>
            </p:nvSpPr>
            <p:spPr>
              <a:xfrm>
                <a:off x="1120303" y="5252935"/>
                <a:ext cx="10233497" cy="768485"/>
              </a:xfrm>
              <a:prstGeom prst="rect">
                <a:avLst/>
              </a:prstGeom>
              <a:solidFill>
                <a:srgbClr val="553C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US" sz="1200" dirty="0"/>
                  <a:t>Kafka</a:t>
                </a:r>
                <a:endParaRPr kumimoji="1" lang="ko-US" altLang="en-US" sz="1200" dirty="0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5DCF9C97-9EA9-C12A-2994-3263136A57A8}"/>
                  </a:ext>
                </a:extLst>
              </p:cNvPr>
              <p:cNvSpPr/>
              <p:nvPr/>
            </p:nvSpPr>
            <p:spPr>
              <a:xfrm>
                <a:off x="1120304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기준정보</a:t>
                </a:r>
                <a:endParaRPr kumimoji="1" lang="en-US" altLang="ko-KR" sz="1200" dirty="0"/>
              </a:p>
              <a:p>
                <a:pPr algn="ctr"/>
                <a:r>
                  <a:rPr kumimoji="1" lang="en-US" altLang="ko-US" sz="1200" dirty="0"/>
                  <a:t>(</a:t>
                </a:r>
                <a:r>
                  <a:rPr kumimoji="1" lang="en-US" altLang="ko-US" sz="1200" dirty="0" err="1"/>
                  <a:t>php</a:t>
                </a:r>
                <a:r>
                  <a:rPr kumimoji="1" lang="en-US" altLang="ko-US" sz="1200" dirty="0"/>
                  <a:t>)</a:t>
                </a:r>
                <a:endParaRPr kumimoji="1" lang="ko-US" altLang="en-US" sz="1200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6C5963EA-D35F-A6B0-A198-64CA1881EBF8}"/>
                  </a:ext>
                </a:extLst>
              </p:cNvPr>
              <p:cNvSpPr/>
              <p:nvPr/>
            </p:nvSpPr>
            <p:spPr>
              <a:xfrm>
                <a:off x="3753257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영업</a:t>
                </a:r>
                <a:endParaRPr kumimoji="1" lang="en-US" altLang="ko-KR" sz="1200" dirty="0"/>
              </a:p>
              <a:p>
                <a:pPr algn="ctr"/>
                <a:r>
                  <a:rPr kumimoji="1" lang="en-US" altLang="ko-US" sz="1200" dirty="0"/>
                  <a:t>(java)</a:t>
                </a:r>
                <a:endParaRPr kumimoji="1" lang="ko-US" altLang="en-US" sz="12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0771B139-7A93-1834-9DD5-A428E1EDA4A8}"/>
                  </a:ext>
                </a:extLst>
              </p:cNvPr>
              <p:cNvSpPr/>
              <p:nvPr/>
            </p:nvSpPr>
            <p:spPr>
              <a:xfrm>
                <a:off x="9045102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…</a:t>
                </a:r>
                <a:endParaRPr kumimoji="1" lang="ko-US" altLang="en-US" sz="12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8C8B903-6B9A-9B3F-C658-755AE817FD9B}"/>
                  </a:ext>
                </a:extLst>
              </p:cNvPr>
              <p:cNvSpPr/>
              <p:nvPr/>
            </p:nvSpPr>
            <p:spPr>
              <a:xfrm>
                <a:off x="6386210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생산</a:t>
                </a:r>
                <a:endParaRPr kumimoji="1" lang="en-US" altLang="ko-KR" sz="1200" dirty="0"/>
              </a:p>
              <a:p>
                <a:pPr algn="ctr"/>
                <a:r>
                  <a:rPr kumimoji="1" lang="en-US" altLang="ko-US" sz="1200" dirty="0"/>
                  <a:t>(java)</a:t>
                </a:r>
                <a:endParaRPr kumimoji="1" lang="ko-US" altLang="en-US" sz="1200" dirty="0"/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14DDBA8A-B6A4-7559-FA4F-3BD81965D91B}"/>
                  </a:ext>
                </a:extLst>
              </p:cNvPr>
              <p:cNvCxnSpPr/>
              <p:nvPr/>
            </p:nvCxnSpPr>
            <p:spPr>
              <a:xfrm>
                <a:off x="1755843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21EA27FB-C392-C45A-ED16-94D0F71B6F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0192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7FE7324C-CC79-15B7-69EF-D62E5ED29862}"/>
                  </a:ext>
                </a:extLst>
              </p:cNvPr>
              <p:cNvCxnSpPr/>
              <p:nvPr/>
            </p:nvCxnSpPr>
            <p:spPr>
              <a:xfrm>
                <a:off x="4291519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10DF06E9-F8D7-6BB9-DB19-3E173E48A1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5868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1A5F6D81-084E-3A3F-576B-09B33F12273D}"/>
                  </a:ext>
                </a:extLst>
              </p:cNvPr>
              <p:cNvCxnSpPr/>
              <p:nvPr/>
            </p:nvCxnSpPr>
            <p:spPr>
              <a:xfrm>
                <a:off x="6898532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6A127ADF-3989-9CBD-55F0-85F2FFCB2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52881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DE3E6208-A7DF-ADF2-A813-8AA3844A8293}"/>
                  </a:ext>
                </a:extLst>
              </p:cNvPr>
              <p:cNvCxnSpPr/>
              <p:nvPr/>
            </p:nvCxnSpPr>
            <p:spPr>
              <a:xfrm>
                <a:off x="9632005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4D364618-1D12-F053-E916-9FBEE325C9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6354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C7CD1663-3F74-282F-26F8-E1D5E9CB4E3E}"/>
                  </a:ext>
                </a:extLst>
              </p:cNvPr>
              <p:cNvSpPr/>
              <p:nvPr/>
            </p:nvSpPr>
            <p:spPr>
              <a:xfrm>
                <a:off x="1120302" y="2342362"/>
                <a:ext cx="10233497" cy="768485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US" sz="1200" dirty="0"/>
                  <a:t>API Gateway</a:t>
                </a:r>
                <a:endParaRPr kumimoji="1" lang="ko-US" altLang="en-US" sz="1200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DA3517C-2280-F6B4-C50B-D5669080477E}"/>
                  </a:ext>
                </a:extLst>
              </p:cNvPr>
              <p:cNvSpPr/>
              <p:nvPr/>
            </p:nvSpPr>
            <p:spPr>
              <a:xfrm>
                <a:off x="1120301" y="1379324"/>
                <a:ext cx="10233497" cy="768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US" sz="1200" dirty="0"/>
                  <a:t>MVVM Frontend</a:t>
                </a:r>
                <a:endParaRPr kumimoji="1" lang="ko-US" altLang="en-US" sz="1200" dirty="0"/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79AC58-5BFF-37EB-1A7A-55AE429376D6}"/>
                </a:ext>
              </a:extLst>
            </p:cNvPr>
            <p:cNvSpPr/>
            <p:nvPr/>
          </p:nvSpPr>
          <p:spPr>
            <a:xfrm>
              <a:off x="838201" y="2342361"/>
              <a:ext cx="1476982" cy="76848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050" b="1" dirty="0" err="1">
                  <a:solidFill>
                    <a:schemeClr val="tx1"/>
                  </a:solidFill>
                </a:rPr>
                <a:t>Authn</a:t>
              </a:r>
              <a:br>
                <a:rPr kumimoji="1" lang="en-US" altLang="ko-US" sz="1050" b="1" dirty="0">
                  <a:solidFill>
                    <a:schemeClr val="tx1"/>
                  </a:solidFill>
                </a:rPr>
              </a:br>
              <a:r>
                <a:rPr kumimoji="1" lang="en-US" altLang="ko-US" sz="1050" b="1" dirty="0">
                  <a:solidFill>
                    <a:schemeClr val="tx1"/>
                  </a:solidFill>
                </a:rPr>
                <a:t>/</a:t>
              </a:r>
              <a:r>
                <a:rPr kumimoji="1" lang="en-US" altLang="ko-US" sz="1050" b="1" dirty="0" err="1">
                  <a:solidFill>
                    <a:schemeClr val="tx1"/>
                  </a:solidFill>
                </a:rPr>
                <a:t>Authz</a:t>
              </a:r>
              <a:endParaRPr kumimoji="1" lang="ko-US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원통[C] 17">
              <a:extLst>
                <a:ext uri="{FF2B5EF4-FFF2-40B4-BE49-F238E27FC236}">
                  <a16:creationId xmlns:a16="http://schemas.microsoft.com/office/drawing/2014/main" id="{CB0EE192-6060-84BA-34A7-FFE528B8BF46}"/>
                </a:ext>
              </a:extLst>
            </p:cNvPr>
            <p:cNvSpPr/>
            <p:nvPr/>
          </p:nvSpPr>
          <p:spPr>
            <a:xfrm>
              <a:off x="2412460" y="4377447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 dirty="0"/>
            </a:p>
          </p:txBody>
        </p:sp>
        <p:sp>
          <p:nvSpPr>
            <p:cNvPr id="20" name="원통[C] 19">
              <a:extLst>
                <a:ext uri="{FF2B5EF4-FFF2-40B4-BE49-F238E27FC236}">
                  <a16:creationId xmlns:a16="http://schemas.microsoft.com/office/drawing/2014/main" id="{6B047A35-CCEE-0B37-C8C5-EA053D07A195}"/>
                </a:ext>
              </a:extLst>
            </p:cNvPr>
            <p:cNvSpPr/>
            <p:nvPr/>
          </p:nvSpPr>
          <p:spPr>
            <a:xfrm>
              <a:off x="4602257" y="4377446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  <p:sp>
          <p:nvSpPr>
            <p:cNvPr id="22" name="원통[C] 21">
              <a:extLst>
                <a:ext uri="{FF2B5EF4-FFF2-40B4-BE49-F238E27FC236}">
                  <a16:creationId xmlns:a16="http://schemas.microsoft.com/office/drawing/2014/main" id="{96D85612-7B56-0C74-055A-D5EA59DA67C0}"/>
                </a:ext>
              </a:extLst>
            </p:cNvPr>
            <p:cNvSpPr/>
            <p:nvPr/>
          </p:nvSpPr>
          <p:spPr>
            <a:xfrm>
              <a:off x="6931767" y="4377445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  <p:sp>
          <p:nvSpPr>
            <p:cNvPr id="23" name="원통[C] 22">
              <a:extLst>
                <a:ext uri="{FF2B5EF4-FFF2-40B4-BE49-F238E27FC236}">
                  <a16:creationId xmlns:a16="http://schemas.microsoft.com/office/drawing/2014/main" id="{109DEBE5-8B6F-421C-A79C-951604EAA9EF}"/>
                </a:ext>
              </a:extLst>
            </p:cNvPr>
            <p:cNvSpPr/>
            <p:nvPr/>
          </p:nvSpPr>
          <p:spPr>
            <a:xfrm>
              <a:off x="9215334" y="4367717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6CE5D80-F0F9-738C-AD05-B518C23FD7C2}"/>
                </a:ext>
              </a:extLst>
            </p:cNvPr>
            <p:cNvSpPr txBox="1"/>
            <p:nvPr/>
          </p:nvSpPr>
          <p:spPr>
            <a:xfrm>
              <a:off x="3069395" y="4859202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56E55A-DBE6-3E0B-6978-0650BDA2C824}"/>
                </a:ext>
              </a:extLst>
            </p:cNvPr>
            <p:cNvSpPr txBox="1"/>
            <p:nvPr/>
          </p:nvSpPr>
          <p:spPr>
            <a:xfrm>
              <a:off x="4043458" y="4957554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6053336-7848-2726-5B30-D4F1FF9188F7}"/>
                </a:ext>
              </a:extLst>
            </p:cNvPr>
            <p:cNvSpPr txBox="1"/>
            <p:nvPr/>
          </p:nvSpPr>
          <p:spPr>
            <a:xfrm>
              <a:off x="5242099" y="4848233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3E675D6-97A8-92E6-7DDA-B265F9E00AC7}"/>
                </a:ext>
              </a:extLst>
            </p:cNvPr>
            <p:cNvSpPr txBox="1"/>
            <p:nvPr/>
          </p:nvSpPr>
          <p:spPr>
            <a:xfrm>
              <a:off x="6216162" y="4946584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AE4E402-DFDB-3D88-2C47-C3C93A0A14C9}"/>
                </a:ext>
              </a:extLst>
            </p:cNvPr>
            <p:cNvSpPr txBox="1"/>
            <p:nvPr/>
          </p:nvSpPr>
          <p:spPr>
            <a:xfrm>
              <a:off x="7518706" y="4867690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006A94-2801-AEC3-5E37-E0F9584D1C33}"/>
                </a:ext>
              </a:extLst>
            </p:cNvPr>
            <p:cNvSpPr txBox="1"/>
            <p:nvPr/>
          </p:nvSpPr>
          <p:spPr>
            <a:xfrm>
              <a:off x="8492769" y="4966040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444B3E-32A2-37F7-3609-9A6BFBF1FF17}"/>
                </a:ext>
              </a:extLst>
            </p:cNvPr>
            <p:cNvSpPr txBox="1"/>
            <p:nvPr/>
          </p:nvSpPr>
          <p:spPr>
            <a:xfrm>
              <a:off x="9898076" y="4857957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7C4F4D9-427B-0595-3961-2E2C35ED4C36}"/>
                </a:ext>
              </a:extLst>
            </p:cNvPr>
            <p:cNvSpPr txBox="1"/>
            <p:nvPr/>
          </p:nvSpPr>
          <p:spPr>
            <a:xfrm>
              <a:off x="10872139" y="4956308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7CE0296B-1818-E576-13E6-08B2CBC8C62E}"/>
                </a:ext>
              </a:extLst>
            </p:cNvPr>
            <p:cNvSpPr/>
            <p:nvPr/>
          </p:nvSpPr>
          <p:spPr>
            <a:xfrm>
              <a:off x="1820871" y="6229106"/>
              <a:ext cx="9842593" cy="32101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Kubernetes</a:t>
              </a:r>
              <a:endParaRPr kumimoji="1" lang="ko-US" altLang="en-US" sz="1200" dirty="0"/>
            </a:p>
          </p:txBody>
        </p:sp>
        <p:sp>
          <p:nvSpPr>
            <p:cNvPr id="34" name="사다리꼴[T] 33">
              <a:extLst>
                <a:ext uri="{FF2B5EF4-FFF2-40B4-BE49-F238E27FC236}">
                  <a16:creationId xmlns:a16="http://schemas.microsoft.com/office/drawing/2014/main" id="{ECEA8112-BC82-6C7F-104F-56E71DA98FAE}"/>
                </a:ext>
              </a:extLst>
            </p:cNvPr>
            <p:cNvSpPr/>
            <p:nvPr/>
          </p:nvSpPr>
          <p:spPr>
            <a:xfrm>
              <a:off x="1642243" y="5598266"/>
              <a:ext cx="651752" cy="963038"/>
            </a:xfrm>
            <a:prstGeom prst="trapezoid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 dirty="0"/>
            </a:p>
          </p:txBody>
        </p:sp>
        <p:sp>
          <p:nvSpPr>
            <p:cNvPr id="35" name="사다리꼴[T] 34">
              <a:extLst>
                <a:ext uri="{FF2B5EF4-FFF2-40B4-BE49-F238E27FC236}">
                  <a16:creationId xmlns:a16="http://schemas.microsoft.com/office/drawing/2014/main" id="{1D188FC6-5A94-1C07-4DEC-F50C84709715}"/>
                </a:ext>
              </a:extLst>
            </p:cNvPr>
            <p:cNvSpPr/>
            <p:nvPr/>
          </p:nvSpPr>
          <p:spPr>
            <a:xfrm>
              <a:off x="11426760" y="5588540"/>
              <a:ext cx="651753" cy="963039"/>
            </a:xfrm>
            <a:prstGeom prst="trapezoid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</p:grpSp>
      <p:sp>
        <p:nvSpPr>
          <p:cNvPr id="57" name="삼각형 56">
            <a:extLst>
              <a:ext uri="{FF2B5EF4-FFF2-40B4-BE49-F238E27FC236}">
                <a16:creationId xmlns:a16="http://schemas.microsoft.com/office/drawing/2014/main" id="{11155571-C7F1-91C0-FE47-69EDC0182EE9}"/>
              </a:ext>
            </a:extLst>
          </p:cNvPr>
          <p:cNvSpPr/>
          <p:nvPr/>
        </p:nvSpPr>
        <p:spPr>
          <a:xfrm rot="5400000">
            <a:off x="5194582" y="3448629"/>
            <a:ext cx="1404464" cy="301473"/>
          </a:xfrm>
          <a:prstGeom prst="triangle">
            <a:avLst/>
          </a:prstGeom>
          <a:noFill/>
          <a:ln w="3810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FD53A4-8232-2B63-FC32-73494934BD79}"/>
              </a:ext>
            </a:extLst>
          </p:cNvPr>
          <p:cNvSpPr txBox="1"/>
          <p:nvPr/>
        </p:nvSpPr>
        <p:spPr>
          <a:xfrm>
            <a:off x="7891762" y="445093"/>
            <a:ext cx="3462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Separate </a:t>
            </a:r>
            <a:r>
              <a:rPr kumimoji="1" lang="en-US" altLang="ko-US" dirty="0" err="1"/>
              <a:t>db</a:t>
            </a:r>
            <a:endParaRPr kumimoji="1" lang="en-US" altLang="ko-US" dirty="0"/>
          </a:p>
          <a:p>
            <a:r>
              <a:rPr kumimoji="1" lang="en-US" altLang="ko-US" dirty="0"/>
              <a:t>Event driven </a:t>
            </a:r>
          </a:p>
          <a:p>
            <a:r>
              <a:rPr kumimoji="1" lang="en-US" altLang="ko-US" dirty="0"/>
              <a:t>Run on Container / Kubernetes</a:t>
            </a:r>
          </a:p>
          <a:p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623868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CFFEC14D-CDC4-80D4-6321-AC7586A98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230" y="959365"/>
            <a:ext cx="2091967" cy="27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918F783D-90D9-48BC-A0C1-FEE7292D6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322" y="3848619"/>
            <a:ext cx="3941785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553CC4"/>
                </a:solidFill>
                <a:effectLst/>
                <a:latin typeface="Arial" panose="020B0604020202020204" pitchFamily="34" charset="0"/>
                <a:ea typeface="system-ui"/>
              </a:rPr>
              <a:t>장진영</a:t>
            </a:r>
            <a:r>
              <a:rPr lang="ko-KR" altLang="en-US" sz="1400" b="1" dirty="0">
                <a:solidFill>
                  <a:srgbClr val="553CC4"/>
                </a:solidFill>
                <a:latin typeface="Arial" panose="020B0604020202020204" pitchFamily="34" charset="0"/>
                <a:ea typeface="system-ui"/>
              </a:rPr>
              <a:t>  </a:t>
            </a:r>
            <a:r>
              <a:rPr kumimoji="0" lang="ko-US" altLang="ko-US" sz="1400" b="1" i="0" u="none" strike="noStrike" cap="none" normalizeH="0" baseline="0" dirty="0">
                <a:ln>
                  <a:noFill/>
                </a:ln>
                <a:solidFill>
                  <a:srgbClr val="553CC4"/>
                </a:solidFill>
                <a:effectLst/>
                <a:latin typeface="Arial" panose="020B0604020202020204" pitchFamily="34" charset="0"/>
                <a:ea typeface="system-ui"/>
              </a:rPr>
              <a:t>유엔진솔루션즈 대표이사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endParaRPr kumimoji="0" lang="en-US" altLang="ko-US" sz="14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en-US" altLang="ko-US" sz="14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MSA School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대표 강사</a:t>
            </a:r>
            <a:endParaRPr kumimoji="0" lang="en-US" altLang="ko-KR" sz="1400" b="1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US" sz="14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SAF</a:t>
            </a:r>
            <a:r>
              <a:rPr lang="en-US" altLang="ko-US" sz="1400" dirty="0" err="1">
                <a:solidFill>
                  <a:srgbClr val="4A5568"/>
                </a:solidFill>
                <a:latin typeface="Arial" panose="020B0604020202020204" pitchFamily="34" charset="0"/>
                <a:ea typeface="system-ui"/>
              </a:rPr>
              <a:t>e</a:t>
            </a:r>
            <a:r>
              <a:rPr lang="en-US" altLang="ko-US" sz="14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rPr>
              <a:t> </a:t>
            </a:r>
            <a:r>
              <a:rPr lang="ko-KR" altLang="en-US" sz="14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rPr>
              <a:t>공인 컨설턴트</a:t>
            </a:r>
            <a:endParaRPr lang="en-US" altLang="ko-KR" sz="1400" dirty="0">
              <a:solidFill>
                <a:srgbClr val="4A5568"/>
              </a:solidFill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(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전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)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OMG / </a:t>
            </a:r>
            <a:r>
              <a:rPr kumimoji="0" lang="en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SEMAT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국제 표준 도구 </a:t>
            </a:r>
            <a:r>
              <a:rPr lang="ko-KR" altLang="en-US" sz="14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rPr>
              <a:t>분과 위원</a:t>
            </a:r>
            <a:endParaRPr lang="en-US" altLang="ko-KR" sz="1400" dirty="0">
              <a:solidFill>
                <a:srgbClr val="4A5568"/>
              </a:solidFill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現 디지털플랫폼정부 기술자문위원</a:t>
            </a:r>
            <a:endParaRPr kumimoji="0" lang="en-US" altLang="ko-US" sz="1400" b="1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US" altLang="en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유엔진</a:t>
            </a:r>
            <a:r>
              <a:rPr kumimoji="0" lang="en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BPMS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/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 </a:t>
            </a:r>
            <a:r>
              <a:rPr kumimoji="0" lang="ko-KR" altLang="en-US" sz="14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오픈클라우드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 엔진 </a:t>
            </a:r>
            <a:r>
              <a:rPr lang="ko-KR" altLang="en-US" sz="1400" dirty="0" err="1">
                <a:solidFill>
                  <a:srgbClr val="4A5568"/>
                </a:solidFill>
                <a:latin typeface="Arial" panose="020B0604020202020204" pitchFamily="34" charset="0"/>
                <a:ea typeface="system-ui"/>
              </a:rPr>
              <a:t>파운더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클라우드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 네이티브 </a:t>
            </a: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(MSA, DDD) 강의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en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MSA</a:t>
            </a:r>
            <a:r>
              <a:rPr kumimoji="0" lang="ko-US" altLang="en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와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SW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모델링</a:t>
            </a: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 Facebook 그룹 운영</a:t>
            </a:r>
            <a:br>
              <a:rPr kumimoji="0" lang="en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en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(</a:t>
            </a:r>
            <a:r>
              <a:rPr kumimoji="0" lang="en-US" altLang="ko-US" sz="14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www.facebook.com</a:t>
            </a:r>
            <a:r>
              <a:rPr kumimoji="0" lang="en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/groups/</a:t>
            </a:r>
            <a:r>
              <a:rPr kumimoji="0" lang="en-US" altLang="ko-US" sz="1400" b="0" i="0" u="none" strike="noStrike" cap="none" normalizeH="0" baseline="0" dirty="0" err="1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cloudswmoding</a:t>
            </a:r>
            <a:r>
              <a:rPr kumimoji="0" lang="en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5E6AF32A-7EB8-684F-B70E-A3325F6CD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09" b="99272" l="9172" r="93491">
                        <a14:foregroundMark x1="11538" y1="94417" x2="71893" y2="90777"/>
                        <a14:foregroundMark x1="71893" y1="90777" x2="80473" y2="91505"/>
                        <a14:foregroundMark x1="42012" y1="96359" x2="71302" y2="99272"/>
                        <a14:foregroundMark x1="71302" y1="99272" x2="89941" y2="97330"/>
                        <a14:foregroundMark x1="74852" y1="87864" x2="93491" y2="92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408" y="1135461"/>
            <a:ext cx="1737182" cy="20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878E77E-93AE-E014-369B-F622A558B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US" alt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87B802-A314-3FDF-9248-BB8FDBFBF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5107" y="3848617"/>
            <a:ext cx="3941785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0" lang="ko-KR" altLang="en-US" sz="1400" b="1" i="0" u="none" strike="noStrike" cap="none" normalizeH="0" baseline="0" dirty="0" err="1">
                <a:ln>
                  <a:noFill/>
                </a:ln>
                <a:solidFill>
                  <a:srgbClr val="553CC4"/>
                </a:solidFill>
                <a:effectLst/>
                <a:latin typeface="Arial" panose="020B0604020202020204" pitchFamily="34" charset="0"/>
                <a:ea typeface="system-ui"/>
              </a:rPr>
              <a:t>박용주</a:t>
            </a:r>
            <a:r>
              <a:rPr lang="ko-KR" altLang="en-US" sz="1400" b="1" dirty="0">
                <a:solidFill>
                  <a:srgbClr val="553CC4"/>
                </a:solidFill>
                <a:latin typeface="Arial" panose="020B0604020202020204" pitchFamily="34" charset="0"/>
                <a:ea typeface="system-ui"/>
              </a:rPr>
              <a:t>  </a:t>
            </a:r>
            <a:r>
              <a:rPr kumimoji="0" lang="ko-US" altLang="ko-US" sz="1400" b="1" i="0" u="none" strike="noStrike" cap="none" normalizeH="0" baseline="0" dirty="0">
                <a:ln>
                  <a:noFill/>
                </a:ln>
                <a:solidFill>
                  <a:srgbClr val="553CC4"/>
                </a:solidFill>
                <a:effectLst/>
                <a:latin typeface="Arial" panose="020B0604020202020204" pitchFamily="34" charset="0"/>
                <a:ea typeface="system-ui"/>
              </a:rPr>
              <a:t>유엔진솔루션즈 </a:t>
            </a:r>
            <a:r>
              <a:rPr kumimoji="0" lang="ko-US" altLang="en-US" sz="1400" b="1" i="0" u="none" strike="noStrike" cap="none" normalizeH="0" baseline="0" dirty="0">
                <a:ln>
                  <a:noFill/>
                </a:ln>
                <a:solidFill>
                  <a:srgbClr val="553CC4"/>
                </a:solidFill>
                <a:effectLst/>
                <a:latin typeface="Arial" panose="020B0604020202020204" pitchFamily="34" charset="0"/>
                <a:ea typeface="system-ui"/>
              </a:rPr>
              <a:t>이사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endParaRPr kumimoji="0" lang="en-US" altLang="ko-US" sz="14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US" sz="14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US" sz="14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MSA School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대표 강사</a:t>
            </a:r>
            <a:br>
              <a:rPr kumimoji="0" lang="ko-US" altLang="ko-US" sz="14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現 MSA App. Engineering 기업과정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現 세종사이버대학교 컴퓨터/AI 공학과 겸임교수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한국소프트웨어기술진흥협회 전문강사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‘21 : SK MSA App. Engineering 과정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’21. 06 : KT Microservice 직무전환과정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’20. 09 : Doosan Microservices 교육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’19. 09 : KOSTA Microservices 교육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‘19. 02 : LG CNS 이벤트스토밍 교육</a:t>
            </a:r>
            <a:endParaRPr kumimoji="0" lang="ko-US" altLang="ko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3017" name="Picture 9">
            <a:extLst>
              <a:ext uri="{FF2B5EF4-FFF2-40B4-BE49-F238E27FC236}">
                <a16:creationId xmlns:a16="http://schemas.microsoft.com/office/drawing/2014/main" id="{6C7DB794-32E0-87A0-E2B1-4F5DAA87C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09" b="99272" l="2367" r="96154">
                        <a14:foregroundMark x1="15385" y1="89806" x2="77219" y2="91748"/>
                        <a14:foregroundMark x1="2367" y1="94660" x2="36391" y2="94660"/>
                        <a14:foregroundMark x1="70414" y1="81068" x2="95266" y2="93689"/>
                        <a14:foregroundMark x1="95266" y1="93689" x2="96154" y2="93689"/>
                        <a14:foregroundMark x1="24556" y1="90777" x2="80769" y2="95631"/>
                        <a14:foregroundMark x1="5917" y1="99272" x2="50296" y2="99272"/>
                        <a14:foregroundMark x1="50296" y1="99272" x2="89053" y2="97330"/>
                        <a14:foregroundMark x1="72781" y1="79126" x2="93787" y2="86893"/>
                        <a14:foregroundMark x1="8284" y1="84951" x2="36391" y2="85922"/>
                        <a14:foregroundMark x1="8284" y1="81068" x2="34024" y2="74515"/>
                        <a14:backgroundMark x1="13018" y1="45631" x2="24556" y2="66505"/>
                        <a14:backgroundMark x1="24556" y1="66505" x2="24556" y2="677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193" y="1087839"/>
            <a:ext cx="1737182" cy="211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2">
            <a:extLst>
              <a:ext uri="{FF2B5EF4-FFF2-40B4-BE49-F238E27FC236}">
                <a16:creationId xmlns:a16="http://schemas.microsoft.com/office/drawing/2014/main" id="{C9B6D780-15BC-DAFF-AE37-C7FD5067D3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6892" y="3848618"/>
            <a:ext cx="3941784" cy="2369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b="1" dirty="0">
                <a:solidFill>
                  <a:srgbClr val="553CC4"/>
                </a:solidFill>
                <a:latin typeface="Arial" panose="020B0604020202020204" pitchFamily="34" charset="0"/>
                <a:ea typeface="system-ui"/>
              </a:rPr>
              <a:t>윤성열 </a:t>
            </a:r>
            <a:r>
              <a:rPr lang="ko-KR" altLang="en-US" sz="1400" b="1" dirty="0" err="1">
                <a:solidFill>
                  <a:srgbClr val="553CC4"/>
                </a:solidFill>
                <a:latin typeface="Arial" panose="020B0604020202020204" pitchFamily="34" charset="0"/>
                <a:ea typeface="system-ui"/>
              </a:rPr>
              <a:t>드림플로우</a:t>
            </a:r>
            <a:r>
              <a:rPr kumimoji="0" lang="ko-US" altLang="ko-US" sz="1400" b="1" i="0" u="none" strike="noStrike" cap="none" normalizeH="0" baseline="0">
                <a:ln>
                  <a:noFill/>
                </a:ln>
                <a:solidFill>
                  <a:srgbClr val="553CC4"/>
                </a:solidFill>
                <a:effectLst/>
                <a:latin typeface="Arial" panose="020B0604020202020204" pitchFamily="34" charset="0"/>
                <a:ea typeface="system-ui"/>
              </a:rPr>
              <a:t> </a:t>
            </a:r>
            <a:r>
              <a:rPr kumimoji="0" lang="ko-US" altLang="ko-US" sz="1400" b="1" i="0" u="none" strike="noStrike" cap="none" normalizeH="0" baseline="0" dirty="0">
                <a:ln>
                  <a:noFill/>
                </a:ln>
                <a:solidFill>
                  <a:srgbClr val="553CC4"/>
                </a:solidFill>
                <a:effectLst/>
                <a:latin typeface="Arial" panose="020B0604020202020204" pitchFamily="34" charset="0"/>
                <a:ea typeface="system-ui"/>
              </a:rPr>
              <a:t>대표이사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endParaRPr kumimoji="0" lang="en-US" altLang="ko-US" sz="14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0" lang="en-US" altLang="ko-US" sz="14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US" sz="14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MSA School </a:t>
            </a:r>
            <a:r>
              <a:rPr kumimoji="0" lang="ko-KR" altLang="en-US" sz="14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대표 강사</a:t>
            </a:r>
            <a:endParaRPr kumimoji="0" lang="en-US" altLang="ko-US" sz="1400" b="1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現 드림플로우 대표이사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現 한국소프트웨어기술진흥협회 BAPF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포럼, 교육과정위원회 및 전문강사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’18. 10 : 원오원글로벌 디지털팀 팀장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’18. 04 : TTA 사물인터넷 특별기술위원회 사물인터넷 융합서비스 프로젝트그룹 (SPG11) 부의장</a:t>
            </a:r>
            <a:b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</a:br>
            <a:r>
              <a:rPr kumimoji="0" lang="ko-US" altLang="ko-US" sz="14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’17. 03 : 가천대학교 겸임교수</a:t>
            </a:r>
            <a:endParaRPr kumimoji="0" lang="ko-US" altLang="ko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79991-19FF-26B1-88E0-CE67B6624594}"/>
              </a:ext>
            </a:extLst>
          </p:cNvPr>
          <p:cNvSpPr txBox="1"/>
          <p:nvPr/>
        </p:nvSpPr>
        <p:spPr>
          <a:xfrm>
            <a:off x="305089" y="155450"/>
            <a:ext cx="12282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3200" dirty="0">
                <a:solidFill>
                  <a:schemeClr val="accent1"/>
                </a:solidFill>
                <a:latin typeface="Bodoni 72 Book" pitchFamily="2" charset="0"/>
                <a:cs typeface="Aharoni" panose="02010803020104030203" pitchFamily="2" charset="-79"/>
              </a:rPr>
              <a:t>Tutors</a:t>
            </a:r>
            <a:endParaRPr kumimoji="1" lang="ko-US" altLang="en-US" sz="3200" dirty="0">
              <a:solidFill>
                <a:schemeClr val="accent1"/>
              </a:solidFill>
              <a:latin typeface="Bodoni 72 Book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71810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0200A0-7DDB-413F-8EDF-140282DB8BF1}"/>
              </a:ext>
            </a:extLst>
          </p:cNvPr>
          <p:cNvSpPr txBox="1"/>
          <p:nvPr/>
        </p:nvSpPr>
        <p:spPr>
          <a:xfrm>
            <a:off x="594553" y="350249"/>
            <a:ext cx="102678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나눔고딕" pitchFamily="2" charset="-127"/>
                <a:ea typeface="나눔고딕" pitchFamily="2" charset="-127"/>
              </a:rPr>
              <a:t>Domain-Driven-Design: </a:t>
            </a:r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소프트웨어가 복잡해지고 관리하기 어려워지는 과정</a:t>
            </a:r>
            <a:endParaRPr lang="en-US" altLang="ko-KR" sz="2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A780BF-7676-4008-8179-DC1A8516AE14}"/>
              </a:ext>
            </a:extLst>
          </p:cNvPr>
          <p:cNvSpPr txBox="1"/>
          <p:nvPr/>
        </p:nvSpPr>
        <p:spPr>
          <a:xfrm>
            <a:off x="594554" y="1316049"/>
            <a:ext cx="64006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1400" dirty="0">
                <a:solidFill>
                  <a:srgbClr val="575656"/>
                </a:solidFill>
                <a:latin typeface="나눔고딕" pitchFamily="2" charset="-127"/>
                <a:ea typeface="나눔고딕" pitchFamily="2" charset="-127"/>
              </a:rPr>
              <a:t>Initial software incarnation fast to produce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AB673-FBD0-4E12-A100-F9FC28ACA329}"/>
              </a:ext>
            </a:extLst>
          </p:cNvPr>
          <p:cNvSpPr txBox="1"/>
          <p:nvPr/>
        </p:nvSpPr>
        <p:spPr>
          <a:xfrm>
            <a:off x="975819" y="2138544"/>
            <a:ext cx="7954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본문 텍스트 </a:t>
            </a:r>
            <a:r>
              <a:rPr lang="en-US" altLang="ko-KR" sz="1400" dirty="0">
                <a:latin typeface="나눔고딕" pitchFamily="2" charset="-127"/>
                <a:ea typeface="나눔고딕" pitchFamily="2" charset="-127"/>
              </a:rPr>
              <a:t>/ </a:t>
            </a:r>
            <a:r>
              <a:rPr lang="ko-KR" altLang="en-US" sz="1400" dirty="0">
                <a:latin typeface="나눔고딕" pitchFamily="2" charset="-127"/>
                <a:ea typeface="나눔고딕" pitchFamily="2" charset="-127"/>
              </a:rPr>
              <a:t>나눔 고딕</a:t>
            </a:r>
            <a:endParaRPr lang="en-US" altLang="ko-KR" sz="1400" dirty="0"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98B85F-CF3F-DA41-B889-B0C5967F86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5" b="-11"/>
          <a:stretch/>
        </p:blipFill>
        <p:spPr>
          <a:xfrm>
            <a:off x="594554" y="1820185"/>
            <a:ext cx="3699856" cy="43914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DFEAB4-F88A-214A-861F-7EAE6BBE9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6" b="-54"/>
          <a:stretch/>
        </p:blipFill>
        <p:spPr>
          <a:xfrm>
            <a:off x="4294410" y="1820185"/>
            <a:ext cx="3723065" cy="48328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814768-6B83-C548-B0E6-6C302737F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475" y="1820185"/>
            <a:ext cx="3806664" cy="37217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EC1566-B835-EF45-AB6E-166887B67037}"/>
              </a:ext>
            </a:extLst>
          </p:cNvPr>
          <p:cNvSpPr txBox="1"/>
          <p:nvPr/>
        </p:nvSpPr>
        <p:spPr>
          <a:xfrm>
            <a:off x="7994266" y="5541950"/>
            <a:ext cx="38298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1400" b="1" dirty="0">
                <a:solidFill>
                  <a:srgbClr val="575656"/>
                </a:solidFill>
                <a:latin typeface="나눔고딕" pitchFamily="2" charset="-127"/>
                <a:ea typeface="나눔고딕" pitchFamily="2" charset="-127"/>
              </a:rPr>
              <a:t>It works but no one knows how. </a:t>
            </a:r>
            <a:br>
              <a:rPr lang="en-US" altLang="ko-KR" sz="1400" b="1" dirty="0">
                <a:solidFill>
                  <a:srgbClr val="575656"/>
                </a:solidFill>
                <a:latin typeface="나눔고딕" pitchFamily="2" charset="-127"/>
                <a:ea typeface="나눔고딕" pitchFamily="2" charset="-127"/>
              </a:rPr>
            </a:br>
            <a:r>
              <a:rPr lang="en-US" altLang="ko-KR" sz="1400" b="1" dirty="0">
                <a:solidFill>
                  <a:srgbClr val="575656"/>
                </a:solidFill>
                <a:latin typeface="나눔고딕" pitchFamily="2" charset="-127"/>
                <a:ea typeface="나눔고딕" pitchFamily="2" charset="-127"/>
              </a:rPr>
              <a:t>Change is risky and difficult to complete. </a:t>
            </a:r>
            <a:br>
              <a:rPr lang="en-US" altLang="ko-KR" sz="1400" b="1" dirty="0">
                <a:solidFill>
                  <a:srgbClr val="575656"/>
                </a:solidFill>
                <a:latin typeface="나눔고딕" pitchFamily="2" charset="-127"/>
                <a:ea typeface="나눔고딕" pitchFamily="2" charset="-127"/>
              </a:rPr>
            </a:br>
            <a:r>
              <a:rPr lang="en-US" altLang="ko-KR" sz="1400" b="1" dirty="0">
                <a:solidFill>
                  <a:srgbClr val="575656"/>
                </a:solidFill>
                <a:latin typeface="나눔고딕" pitchFamily="2" charset="-127"/>
                <a:ea typeface="나눔고딕" pitchFamily="2" charset="-127"/>
              </a:rPr>
              <a:t>Where technical complexity exists the best developers will spend time there and not in problem domain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E7F93B-4583-9248-B09A-BDECE7B7BA17}"/>
              </a:ext>
            </a:extLst>
          </p:cNvPr>
          <p:cNvSpPr/>
          <p:nvPr/>
        </p:nvSpPr>
        <p:spPr>
          <a:xfrm>
            <a:off x="594554" y="6323085"/>
            <a:ext cx="27446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US" sz="1100" dirty="0">
                <a:solidFill>
                  <a:schemeClr val="bg2">
                    <a:lumMod val="50000"/>
                  </a:schemeClr>
                </a:solidFill>
              </a:rPr>
              <a:t>Source: </a:t>
            </a:r>
            <a:r>
              <a:rPr lang="ko-US" altLang="en-US" sz="1100" dirty="0">
                <a:solidFill>
                  <a:schemeClr val="bg2">
                    <a:lumMod val="50000"/>
                  </a:schemeClr>
                </a:solidFill>
              </a:rPr>
              <a:t>Anatomy of DDD, Scott Millette</a:t>
            </a:r>
          </a:p>
        </p:txBody>
      </p:sp>
    </p:spTree>
    <p:extLst>
      <p:ext uri="{BB962C8B-B14F-4D97-AF65-F5344CB8AC3E}">
        <p14:creationId xmlns:p14="http://schemas.microsoft.com/office/powerpoint/2010/main" val="18166071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56"/>
          <p:cNvSpPr/>
          <p:nvPr/>
        </p:nvSpPr>
        <p:spPr>
          <a:xfrm>
            <a:off x="0" y="1988840"/>
            <a:ext cx="12192000" cy="43204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endParaRPr sz="1600" b="1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56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-US" dirty="0"/>
              <a:t>Language Ambiguity</a:t>
            </a:r>
            <a:endParaRPr dirty="0"/>
          </a:p>
        </p:txBody>
      </p:sp>
      <p:graphicFrame>
        <p:nvGraphicFramePr>
          <p:cNvPr id="1720" name="Google Shape;1720;p56"/>
          <p:cNvGraphicFramePr/>
          <p:nvPr/>
        </p:nvGraphicFramePr>
        <p:xfrm>
          <a:off x="1202146" y="1562754"/>
          <a:ext cx="9557334" cy="436253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32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8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893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9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SW</a:t>
                      </a:r>
                      <a:endParaRPr sz="19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9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CONSTRUCTION</a:t>
                      </a:r>
                      <a:endParaRPr sz="19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7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2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 Project</a:t>
                      </a:r>
                      <a:endParaRPr sz="21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7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2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 Architecture</a:t>
                      </a:r>
                      <a:endParaRPr sz="21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786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br>
                        <a:rPr lang="en-US" sz="2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</a:br>
                      <a:r>
                        <a:rPr lang="en-US" sz="2100" b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 Developer</a:t>
                      </a:r>
                      <a:endParaRPr sz="2100" b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721" name="Google Shape;1721;p56"/>
          <p:cNvGrpSpPr/>
          <p:nvPr/>
        </p:nvGrpSpPr>
        <p:grpSpPr>
          <a:xfrm>
            <a:off x="4744768" y="2272659"/>
            <a:ext cx="5671712" cy="3752843"/>
            <a:chOff x="3558576" y="1704494"/>
            <a:chExt cx="4253784" cy="2814632"/>
          </a:xfrm>
        </p:grpSpPr>
        <p:sp>
          <p:nvSpPr>
            <p:cNvPr id="1722" name="Google Shape;1722;p56"/>
            <p:cNvSpPr/>
            <p:nvPr/>
          </p:nvSpPr>
          <p:spPr>
            <a:xfrm>
              <a:off x="3558576" y="2639224"/>
              <a:ext cx="1874680" cy="86546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23" name="Google Shape;1723;p56"/>
            <p:cNvGrpSpPr/>
            <p:nvPr/>
          </p:nvGrpSpPr>
          <p:grpSpPr>
            <a:xfrm>
              <a:off x="3563888" y="1704494"/>
              <a:ext cx="4248472" cy="2814632"/>
              <a:chOff x="3563888" y="1704494"/>
              <a:chExt cx="4248472" cy="2814632"/>
            </a:xfrm>
          </p:grpSpPr>
          <p:pic>
            <p:nvPicPr>
              <p:cNvPr id="1724" name="Google Shape;1724;p56" descr="mage result for software project team"/>
              <p:cNvPicPr preferRelativeResize="0"/>
              <p:nvPr/>
            </p:nvPicPr>
            <p:blipFill rotWithShape="1">
              <a:blip r:embed="rId3">
                <a:alphaModFix/>
              </a:blip>
              <a:srcRect l="24699" r="14304"/>
              <a:stretch/>
            </p:blipFill>
            <p:spPr>
              <a:xfrm>
                <a:off x="4499992" y="1715944"/>
                <a:ext cx="933264" cy="852657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725" name="Google Shape;1725;p56"/>
              <p:cNvGrpSpPr/>
              <p:nvPr/>
            </p:nvGrpSpPr>
            <p:grpSpPr>
              <a:xfrm>
                <a:off x="3563888" y="1704494"/>
                <a:ext cx="4248472" cy="2814632"/>
                <a:chOff x="3563887" y="1704484"/>
                <a:chExt cx="4248472" cy="2814632"/>
              </a:xfrm>
            </p:grpSpPr>
            <p:grpSp>
              <p:nvGrpSpPr>
                <p:cNvPr id="1726" name="Google Shape;1726;p56"/>
                <p:cNvGrpSpPr/>
                <p:nvPr/>
              </p:nvGrpSpPr>
              <p:grpSpPr>
                <a:xfrm>
                  <a:off x="3579203" y="1707656"/>
                  <a:ext cx="4233156" cy="2811460"/>
                  <a:chOff x="3309581" y="1561555"/>
                  <a:chExt cx="4570014" cy="3092605"/>
                </a:xfrm>
              </p:grpSpPr>
              <p:pic>
                <p:nvPicPr>
                  <p:cNvPr id="1727" name="Google Shape;1727;p56" descr="mage result for software project team"/>
                  <p:cNvPicPr preferRelativeResize="0"/>
                  <p:nvPr/>
                </p:nvPicPr>
                <p:blipFill rotWithShape="1">
                  <a:blip r:embed="rId3">
                    <a:alphaModFix/>
                  </a:blip>
                  <a:srcRect l="23982" t="25500" r="8889" b="13643"/>
                  <a:stretch/>
                </p:blipFill>
                <p:spPr>
                  <a:xfrm>
                    <a:off x="3309581" y="3645932"/>
                    <a:ext cx="2004656" cy="10047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28" name="Google Shape;1728;p56" descr="mage result for construction project"/>
                  <p:cNvPicPr preferRelativeResize="0"/>
                  <p:nvPr/>
                </p:nvPicPr>
                <p:blipFill rotWithShape="1">
                  <a:blip r:embed="rId4">
                    <a:alphaModFix/>
                  </a:blip>
                  <a:srcRect t="29413" b="1191"/>
                  <a:stretch/>
                </p:blipFill>
                <p:spPr>
                  <a:xfrm>
                    <a:off x="5858404" y="1561555"/>
                    <a:ext cx="2021191" cy="9344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29" name="Google Shape;1729;p56" descr="mage result for construction architecture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/>
                  <a:stretch/>
                </p:blipFill>
                <p:spPr>
                  <a:xfrm>
                    <a:off x="5858404" y="2591271"/>
                    <a:ext cx="2021191" cy="94701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30" name="Google Shape;1730;p56" descr="mage result for construction developer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 b="27777"/>
                  <a:stretch/>
                </p:blipFill>
                <p:spPr>
                  <a:xfrm>
                    <a:off x="5861083" y="3633564"/>
                    <a:ext cx="2015840" cy="102059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731" name="Google Shape;1731;p56" descr="mage result for uml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3526259" y="2591268"/>
                    <a:ext cx="1632501" cy="94701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  <p:pic>
              <p:nvPicPr>
                <p:cNvPr id="1732" name="Google Shape;1732;p56" descr="mage result for software project team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24699" r="14304"/>
                <a:stretch/>
              </p:blipFill>
              <p:spPr>
                <a:xfrm>
                  <a:off x="3563887" y="1704484"/>
                  <a:ext cx="933264" cy="8526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220878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A706003-E04A-FF47-AA13-6A67A32B7FCD}"/>
              </a:ext>
            </a:extLst>
          </p:cNvPr>
          <p:cNvSpPr txBox="1"/>
          <p:nvPr/>
        </p:nvSpPr>
        <p:spPr>
          <a:xfrm>
            <a:off x="4177862" y="350248"/>
            <a:ext cx="74984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sz="1400" dirty="0"/>
              <a:t>시간이</a:t>
            </a:r>
            <a:r>
              <a:rPr kumimoji="1" lang="ko-KR" altLang="en-US" sz="1400" dirty="0"/>
              <a:t> 갈수록 모델은 일관성과 명확성을 잃어가고 복잡도가 증가한다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br>
              <a:rPr kumimoji="1" lang="en-US" altLang="ko-KR" sz="1400" dirty="0"/>
            </a:br>
            <a:r>
              <a:rPr kumimoji="1" lang="ko-KR" altLang="en-US" sz="1400" dirty="0"/>
              <a:t>다수의 팀이 일을 하면서 언어는 모호해진다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이러한 경우라면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크고 복잡한 모델은 특정한 맥락에서 분명하게 이해될 수 있는 명확한 모델인 </a:t>
            </a:r>
            <a:r>
              <a:rPr kumimoji="1" lang="en-US" altLang="ko-KR" sz="1400" dirty="0"/>
              <a:t>Bounded Context </a:t>
            </a:r>
            <a:r>
              <a:rPr kumimoji="1" lang="ko-KR" altLang="en-US" sz="1400" dirty="0"/>
              <a:t>로 분리할 필요가 있다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br>
              <a:rPr kumimoji="1" lang="en-US" altLang="ko-KR" sz="1400" dirty="0"/>
            </a:br>
            <a:r>
              <a:rPr kumimoji="1" lang="ko-KR" altLang="en-US" sz="1400" dirty="0"/>
              <a:t>이러한 </a:t>
            </a:r>
            <a:r>
              <a:rPr kumimoji="1" lang="ko-KR" altLang="en-US" sz="1400" dirty="0" err="1"/>
              <a:t>바운디드</a:t>
            </a:r>
            <a:r>
              <a:rPr kumimoji="1" lang="ko-KR" altLang="en-US" sz="1400" dirty="0"/>
              <a:t> 컨텍스트로 모델들을 격리하고 절연하지 못한 소프트웨어는 ＂큰 진흙 덩어리</a:t>
            </a:r>
            <a:r>
              <a:rPr kumimoji="1" lang="en-US" altLang="ko-KR" sz="1400" dirty="0"/>
              <a:t>(Big Ball Of Mud)”</a:t>
            </a:r>
            <a:r>
              <a:rPr kumimoji="1" lang="ko-KR" altLang="en-US" sz="1400" dirty="0"/>
              <a:t>의 패턴이 되어버리고 만다</a:t>
            </a:r>
            <a:r>
              <a:rPr kumimoji="1" lang="en-US" altLang="ko-KR" sz="1400" dirty="0"/>
              <a:t>.</a:t>
            </a:r>
            <a:endParaRPr kumimoji="1" lang="ko-US" altLang="en-US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C8C01A2-AC83-D546-98EA-5E8CE07D83C2}"/>
              </a:ext>
            </a:extLst>
          </p:cNvPr>
          <p:cNvGrpSpPr/>
          <p:nvPr/>
        </p:nvGrpSpPr>
        <p:grpSpPr>
          <a:xfrm>
            <a:off x="1421404" y="1796798"/>
            <a:ext cx="10530430" cy="5061202"/>
            <a:chOff x="1421404" y="1796798"/>
            <a:chExt cx="10530430" cy="506120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B10CA45-B173-0B48-ADEB-6DAC13D02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6566" y="1796798"/>
              <a:ext cx="4765268" cy="506120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8FFD0E8-121D-1946-9597-C372A3B5F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1404" y="1796799"/>
              <a:ext cx="5702098" cy="506120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D277CC5-D2AE-0342-B812-02D8A5A5E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593" t="43723" b="35718"/>
            <a:stretch/>
          </p:blipFill>
          <p:spPr>
            <a:xfrm>
              <a:off x="5697274" y="4540470"/>
              <a:ext cx="1505725" cy="1040524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5F0F5F7-700E-7D40-898A-9E70733C5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593" t="43723" b="48801"/>
            <a:stretch/>
          </p:blipFill>
          <p:spPr>
            <a:xfrm>
              <a:off x="5696941" y="4193634"/>
              <a:ext cx="1505725" cy="37837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A8D678C-673C-0046-A2B2-D9A46781CC21}"/>
              </a:ext>
            </a:extLst>
          </p:cNvPr>
          <p:cNvSpPr txBox="1"/>
          <p:nvPr/>
        </p:nvSpPr>
        <p:spPr>
          <a:xfrm>
            <a:off x="515725" y="411803"/>
            <a:ext cx="33958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복잡하고 큰 모델을 </a:t>
            </a:r>
            <a:r>
              <a:rPr lang="ko-KR" altLang="en-US" sz="2200" b="1" dirty="0" err="1">
                <a:latin typeface="나눔고딕" pitchFamily="2" charset="-127"/>
                <a:ea typeface="나눔고딕" pitchFamily="2" charset="-127"/>
              </a:rPr>
              <a:t>바운디드</a:t>
            </a:r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 컨텍스트</a:t>
            </a:r>
            <a:r>
              <a:rPr lang="en-US" altLang="ko-KR" sz="22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한정된 맥락</a:t>
            </a:r>
            <a:r>
              <a:rPr lang="en-US" altLang="ko-KR" sz="2200" b="1" dirty="0"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들로 쪼개라</a:t>
            </a:r>
            <a:endParaRPr lang="en-US" altLang="ko-KR" sz="2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2CC5FC-D1BB-1D47-8636-ABDCB5C01D60}"/>
              </a:ext>
            </a:extLst>
          </p:cNvPr>
          <p:cNvSpPr/>
          <p:nvPr/>
        </p:nvSpPr>
        <p:spPr>
          <a:xfrm>
            <a:off x="594554" y="6323085"/>
            <a:ext cx="27446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US" sz="1100" dirty="0">
                <a:solidFill>
                  <a:schemeClr val="bg2">
                    <a:lumMod val="50000"/>
                  </a:schemeClr>
                </a:solidFill>
              </a:rPr>
              <a:t>Source: </a:t>
            </a:r>
            <a:r>
              <a:rPr lang="ko-US" altLang="en-US" sz="1100" dirty="0">
                <a:solidFill>
                  <a:schemeClr val="bg2">
                    <a:lumMod val="50000"/>
                  </a:schemeClr>
                </a:solidFill>
              </a:rPr>
              <a:t>Anatomy of DDD, Scott Millette</a:t>
            </a:r>
          </a:p>
        </p:txBody>
      </p:sp>
    </p:spTree>
    <p:extLst>
      <p:ext uri="{BB962C8B-B14F-4D97-AF65-F5344CB8AC3E}">
        <p14:creationId xmlns:p14="http://schemas.microsoft.com/office/powerpoint/2010/main" val="2544399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" name="Google Shape;1710;p55"/>
          <p:cNvPicPr preferRelativeResize="0"/>
          <p:nvPr/>
        </p:nvPicPr>
        <p:blipFill rotWithShape="1">
          <a:blip r:embed="rId3">
            <a:alphaModFix/>
          </a:blip>
          <a:srcRect l="1124" r="6874"/>
          <a:stretch/>
        </p:blipFill>
        <p:spPr>
          <a:xfrm>
            <a:off x="3565889" y="3281424"/>
            <a:ext cx="5174975" cy="2495973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55"/>
          <p:cNvSpPr/>
          <p:nvPr/>
        </p:nvSpPr>
        <p:spPr>
          <a:xfrm>
            <a:off x="1978884" y="1892829"/>
            <a:ext cx="8348985" cy="4346176"/>
          </a:xfrm>
          <a:prstGeom prst="ellipse">
            <a:avLst/>
          </a:prstGeom>
          <a:noFill/>
          <a:ln w="50800" cap="flat" cmpd="sng">
            <a:solidFill>
              <a:srgbClr val="144D7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2" name="Google Shape;1712;p55"/>
          <p:cNvSpPr txBox="1"/>
          <p:nvPr/>
        </p:nvSpPr>
        <p:spPr>
          <a:xfrm>
            <a:off x="3577891" y="2122941"/>
            <a:ext cx="5150968" cy="1158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rgbClr val="0B87A1"/>
              </a:buClr>
              <a:buSzPts val="2000"/>
            </a:pPr>
            <a:r>
              <a:rPr lang="en-US" sz="2667" b="1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Ubiquitous Language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B87A1"/>
              </a:buClr>
              <a:buSzPts val="1600"/>
            </a:pPr>
            <a:r>
              <a:rPr lang="en-US" sz="2133" b="1">
                <a:solidFill>
                  <a:srgbClr val="0070C0"/>
                </a:solidFill>
                <a:latin typeface="Malgun Gothic"/>
                <a:ea typeface="Malgun Gothic"/>
                <a:cs typeface="Malgun Gothic"/>
                <a:sym typeface="Malgun Gothic"/>
              </a:rPr>
              <a:t>(도메인 언어)</a:t>
            </a:r>
            <a:endParaRPr sz="2133" b="1">
              <a:solidFill>
                <a:srgbClr val="0070C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13" name="Google Shape;1713;p55"/>
          <p:cNvSpPr txBox="1">
            <a:spLocks noGrp="1"/>
          </p:cNvSpPr>
          <p:nvPr>
            <p:ph type="title"/>
          </p:nvPr>
        </p:nvSpPr>
        <p:spPr>
          <a:xfrm>
            <a:off x="907141" y="555736"/>
            <a:ext cx="10446659" cy="865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-US" dirty="0"/>
              <a:t>Bounded Context</a:t>
            </a:r>
            <a:br>
              <a:rPr lang="en-US" dirty="0"/>
            </a:br>
            <a:r>
              <a:rPr lang="en-US" sz="3200" b="0" dirty="0"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sz="3200" b="0" dirty="0" err="1">
                <a:latin typeface="Malgun Gothic"/>
                <a:ea typeface="Malgun Gothic"/>
                <a:cs typeface="Malgun Gothic"/>
                <a:sym typeface="Malgun Gothic"/>
              </a:rPr>
              <a:t>맥락</a:t>
            </a:r>
            <a:r>
              <a:rPr lang="ko-KR" altLang="en-US" sz="3200" b="0" dirty="0">
                <a:latin typeface="Malgun Gothic"/>
                <a:ea typeface="Malgun Gothic"/>
                <a:cs typeface="Malgun Gothic"/>
                <a:sym typeface="Malgun Gothic"/>
              </a:rPr>
              <a:t> 한정시키기</a:t>
            </a:r>
            <a:r>
              <a:rPr lang="en-US" sz="3200" b="0" dirty="0"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3200" b="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6B8A24-8DA0-454C-AAF1-FDE57E524023}"/>
              </a:ext>
            </a:extLst>
          </p:cNvPr>
          <p:cNvSpPr/>
          <p:nvPr/>
        </p:nvSpPr>
        <p:spPr>
          <a:xfrm>
            <a:off x="5939760" y="3223817"/>
            <a:ext cx="293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5609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9A1CAC-0E57-AC48-8B8D-E4DB5310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Cognitive Load</a:t>
            </a:r>
            <a:endParaRPr kumimoji="1" lang="ko-Kore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911271A-DA39-8D45-8A96-610A546059B5}"/>
              </a:ext>
            </a:extLst>
          </p:cNvPr>
          <p:cNvCxnSpPr/>
          <p:nvPr/>
        </p:nvCxnSpPr>
        <p:spPr>
          <a:xfrm flipV="1">
            <a:off x="2687904" y="2395154"/>
            <a:ext cx="0" cy="3010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8A3D440-A802-8446-A2DB-D7E74FCD4F48}"/>
              </a:ext>
            </a:extLst>
          </p:cNvPr>
          <p:cNvCxnSpPr>
            <a:cxnSpLocks/>
          </p:cNvCxnSpPr>
          <p:nvPr/>
        </p:nvCxnSpPr>
        <p:spPr>
          <a:xfrm flipV="1">
            <a:off x="2840304" y="5557793"/>
            <a:ext cx="64830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자유형 7">
            <a:extLst>
              <a:ext uri="{FF2B5EF4-FFF2-40B4-BE49-F238E27FC236}">
                <a16:creationId xmlns:a16="http://schemas.microsoft.com/office/drawing/2014/main" id="{3770322A-E6D5-674C-BE3E-6632224F83D8}"/>
              </a:ext>
            </a:extLst>
          </p:cNvPr>
          <p:cNvSpPr/>
          <p:nvPr/>
        </p:nvSpPr>
        <p:spPr>
          <a:xfrm>
            <a:off x="2898297" y="1942001"/>
            <a:ext cx="6222776" cy="3447207"/>
          </a:xfrm>
          <a:custGeom>
            <a:avLst/>
            <a:gdLst>
              <a:gd name="connsiteX0" fmla="*/ 0 w 6222776"/>
              <a:gd name="connsiteY0" fmla="*/ 3447207 h 3447207"/>
              <a:gd name="connsiteX1" fmla="*/ 2152482 w 6222776"/>
              <a:gd name="connsiteY1" fmla="*/ 3252998 h 3447207"/>
              <a:gd name="connsiteX2" fmla="*/ 4644829 w 6222776"/>
              <a:gd name="connsiteY2" fmla="*/ 2281954 h 3447207"/>
              <a:gd name="connsiteX3" fmla="*/ 6222776 w 6222776"/>
              <a:gd name="connsiteY3" fmla="*/ 0 h 3447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2776" h="3447207">
                <a:moveTo>
                  <a:pt x="0" y="3447207"/>
                </a:moveTo>
                <a:cubicBezTo>
                  <a:pt x="689172" y="3447207"/>
                  <a:pt x="1378344" y="3447207"/>
                  <a:pt x="2152482" y="3252998"/>
                </a:cubicBezTo>
                <a:cubicBezTo>
                  <a:pt x="2926620" y="3058789"/>
                  <a:pt x="3966447" y="2824120"/>
                  <a:pt x="4644829" y="2281954"/>
                </a:cubicBezTo>
                <a:cubicBezTo>
                  <a:pt x="5323211" y="1739788"/>
                  <a:pt x="5915279" y="335819"/>
                  <a:pt x="6222776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C2488-B84A-474C-8B25-63FF2C1F8161}"/>
              </a:ext>
            </a:extLst>
          </p:cNvPr>
          <p:cNvSpPr txBox="1"/>
          <p:nvPr/>
        </p:nvSpPr>
        <p:spPr>
          <a:xfrm>
            <a:off x="8951140" y="5834268"/>
            <a:ext cx="198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Size of domain model</a:t>
            </a:r>
          </a:p>
          <a:p>
            <a:r>
              <a:rPr kumimoji="1" lang="en-US" altLang="ko-Kore-KR" sz="1400" dirty="0"/>
              <a:t>(problem space)</a:t>
            </a:r>
            <a:endParaRPr kumimoji="1" lang="ko-Kore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D0283-AFE2-EF42-B0C6-FA4235F3DED3}"/>
              </a:ext>
            </a:extLst>
          </p:cNvPr>
          <p:cNvSpPr txBox="1"/>
          <p:nvPr/>
        </p:nvSpPr>
        <p:spPr>
          <a:xfrm>
            <a:off x="2026460" y="1942000"/>
            <a:ext cx="1063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complexity</a:t>
            </a:r>
            <a:endParaRPr kumimoji="1" lang="ko-Kore-KR" altLang="en-US" sz="14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2BCE90-5130-1B47-9BE1-47B1E304D2FF}"/>
              </a:ext>
            </a:extLst>
          </p:cNvPr>
          <p:cNvSpPr/>
          <p:nvPr/>
        </p:nvSpPr>
        <p:spPr>
          <a:xfrm>
            <a:off x="7243717" y="2104846"/>
            <a:ext cx="2006825" cy="3269183"/>
          </a:xfrm>
          <a:prstGeom prst="rect">
            <a:avLst/>
          </a:prstGeom>
          <a:solidFill>
            <a:schemeClr val="accent2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083E83B-9186-D547-AF70-2FDF6A473371}"/>
              </a:ext>
            </a:extLst>
          </p:cNvPr>
          <p:cNvSpPr/>
          <p:nvPr/>
        </p:nvSpPr>
        <p:spPr>
          <a:xfrm>
            <a:off x="2898297" y="4551681"/>
            <a:ext cx="4135027" cy="822348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</p:spTree>
    <p:extLst>
      <p:ext uri="{BB962C8B-B14F-4D97-AF65-F5344CB8AC3E}">
        <p14:creationId xmlns:p14="http://schemas.microsoft.com/office/powerpoint/2010/main" val="1353880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E93F5B-B830-14EA-82A9-BED1FAE5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LLM 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Cognitive Load</a:t>
            </a:r>
            <a:endParaRPr kumimoji="1" lang="ko-US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1FD05-5841-AE17-84DB-6BE9AD53A697}"/>
              </a:ext>
            </a:extLst>
          </p:cNvPr>
          <p:cNvSpPr txBox="1"/>
          <p:nvPr/>
        </p:nvSpPr>
        <p:spPr>
          <a:xfrm>
            <a:off x="6720114" y="1973943"/>
            <a:ext cx="4677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Context </a:t>
            </a:r>
            <a:r>
              <a:rPr kumimoji="1" lang="ko-KR" altLang="en-US" dirty="0"/>
              <a:t>임계치를 넘어서는 과업을 수행 시</a:t>
            </a:r>
            <a:endParaRPr kumimoji="1" lang="en-US" altLang="ko-KR" dirty="0"/>
          </a:p>
          <a:p>
            <a:r>
              <a:rPr kumimoji="1" lang="ko-KR" altLang="en-US" dirty="0"/>
              <a:t>성능 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기억력</a:t>
            </a:r>
            <a:r>
              <a:rPr kumimoji="1" lang="en-US" altLang="ko-KR" dirty="0"/>
              <a:t>/</a:t>
            </a:r>
            <a:r>
              <a:rPr kumimoji="1" lang="ko-KR" altLang="en-US" dirty="0"/>
              <a:t>정확성</a:t>
            </a:r>
            <a:r>
              <a:rPr kumimoji="1" lang="en-US" altLang="ko-KR" dirty="0"/>
              <a:t>/</a:t>
            </a:r>
            <a:r>
              <a:rPr kumimoji="1" lang="ko-KR" altLang="en-US" dirty="0"/>
              <a:t>집중력</a:t>
            </a:r>
            <a:r>
              <a:rPr kumimoji="1" lang="en-US" altLang="ko-KR" dirty="0"/>
              <a:t>)</a:t>
            </a:r>
            <a:r>
              <a:rPr kumimoji="1" lang="ko-KR" altLang="en-US" dirty="0"/>
              <a:t>이 급격히 저하</a:t>
            </a:r>
            <a:endParaRPr kumimoji="1" lang="ko-US" altLang="en-US" dirty="0"/>
          </a:p>
          <a:p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여러 업무 영역 </a:t>
            </a:r>
            <a:r>
              <a:rPr kumimoji="1" lang="en-US" altLang="ko-KR" dirty="0"/>
              <a:t>(</a:t>
            </a:r>
            <a:r>
              <a:rPr kumimoji="1" lang="ko-KR" altLang="en-US" dirty="0"/>
              <a:t>멀티 도메인</a:t>
            </a:r>
            <a:r>
              <a:rPr kumimoji="1"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멀티태스킹</a:t>
            </a:r>
            <a:endParaRPr kumimoji="1" lang="en-US" altLang="ko-KR" dirty="0"/>
          </a:p>
          <a:p>
            <a:endParaRPr kumimoji="1" lang="en-US" altLang="ko-KR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E9AF60C-E5B1-0FB8-50DB-C0A21D1D7810}"/>
              </a:ext>
            </a:extLst>
          </p:cNvPr>
          <p:cNvGrpSpPr/>
          <p:nvPr/>
        </p:nvGrpSpPr>
        <p:grpSpPr>
          <a:xfrm>
            <a:off x="779719" y="1641929"/>
            <a:ext cx="5436931" cy="4498308"/>
            <a:chOff x="779719" y="1641929"/>
            <a:chExt cx="5436931" cy="4498308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97F1A75F-51BB-838C-6F40-D4F871A81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19" y="1641929"/>
              <a:ext cx="5436931" cy="4498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36A8A7-4D5D-C830-5602-389CBC57E6A6}"/>
                </a:ext>
              </a:extLst>
            </p:cNvPr>
            <p:cNvSpPr/>
            <p:nvPr/>
          </p:nvSpPr>
          <p:spPr>
            <a:xfrm>
              <a:off x="3628571" y="2830286"/>
              <a:ext cx="2061029" cy="3439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C5E946-E80C-AC73-14AA-D172F9ED5025}"/>
              </a:ext>
            </a:extLst>
          </p:cNvPr>
          <p:cNvSpPr/>
          <p:nvPr/>
        </p:nvSpPr>
        <p:spPr>
          <a:xfrm>
            <a:off x="3243943" y="3136313"/>
            <a:ext cx="2445657" cy="3439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DF8DB1-7A37-3566-81FE-5729A7452F7A}"/>
              </a:ext>
            </a:extLst>
          </p:cNvPr>
          <p:cNvSpPr/>
          <p:nvPr/>
        </p:nvSpPr>
        <p:spPr>
          <a:xfrm>
            <a:off x="1992087" y="3385458"/>
            <a:ext cx="1012372" cy="109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6271FEC2-F1EB-B412-A76D-B314609FD9D4}"/>
              </a:ext>
            </a:extLst>
          </p:cNvPr>
          <p:cNvSpPr/>
          <p:nvPr/>
        </p:nvSpPr>
        <p:spPr>
          <a:xfrm>
            <a:off x="2021115" y="1509486"/>
            <a:ext cx="243113" cy="4644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933781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57"/>
          <p:cNvSpPr/>
          <p:nvPr/>
        </p:nvSpPr>
        <p:spPr>
          <a:xfrm>
            <a:off x="1007436" y="1563939"/>
            <a:ext cx="10273141" cy="4643740"/>
          </a:xfrm>
          <a:prstGeom prst="rect">
            <a:avLst/>
          </a:prstGeom>
          <a:solidFill>
            <a:srgbClr val="F2F2F2"/>
          </a:solidFill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2400">
              <a:solidFill>
                <a:schemeClr val="lt1"/>
              </a:solidFill>
            </a:endParaRPr>
          </a:p>
        </p:txBody>
      </p:sp>
      <p:sp>
        <p:nvSpPr>
          <p:cNvPr id="1738" name="Google Shape;1738;p57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dirty="0"/>
              <a:t>Unbounded Context</a:t>
            </a:r>
            <a:r>
              <a:rPr lang="en-US" altLang="ko-KR" dirty="0"/>
              <a:t>;</a:t>
            </a:r>
            <a:r>
              <a:rPr lang="en-US" dirty="0"/>
              <a:t> Single Model</a:t>
            </a:r>
            <a:endParaRPr dirty="0"/>
          </a:p>
        </p:txBody>
      </p:sp>
      <p:sp>
        <p:nvSpPr>
          <p:cNvPr id="1739" name="Google Shape;1739;p57"/>
          <p:cNvSpPr/>
          <p:nvPr/>
        </p:nvSpPr>
        <p:spPr>
          <a:xfrm>
            <a:off x="1539860" y="2271984"/>
            <a:ext cx="4364121" cy="3552395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 lvl="1" algn="ctr">
              <a:buClr>
                <a:schemeClr val="accent1"/>
              </a:buClr>
              <a:buSzPts val="1400"/>
            </a:pPr>
            <a:r>
              <a:rPr lang="en-US" sz="16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Order</a:t>
            </a:r>
            <a:br>
              <a:rPr lang="en-US" sz="16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(core domain)</a:t>
            </a:r>
            <a:endParaRPr sz="1600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40" name="Google Shape;1740;p57"/>
          <p:cNvGrpSpPr/>
          <p:nvPr/>
        </p:nvGrpSpPr>
        <p:grpSpPr>
          <a:xfrm>
            <a:off x="1912554" y="3277300"/>
            <a:ext cx="3597300" cy="2243888"/>
            <a:chOff x="1417914" y="2246009"/>
            <a:chExt cx="2697975" cy="2053933"/>
          </a:xfrm>
        </p:grpSpPr>
        <p:sp>
          <p:nvSpPr>
            <p:cNvPr id="1741" name="Google Shape;1741;p57"/>
            <p:cNvSpPr/>
            <p:nvPr/>
          </p:nvSpPr>
          <p:spPr>
            <a:xfrm>
              <a:off x="2192524" y="2246009"/>
              <a:ext cx="1157267" cy="11178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productid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qty</a:t>
              </a:r>
              <a:endParaRPr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2984612" y="3182113"/>
              <a:ext cx="1131277" cy="111782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100"/>
              </a:pPr>
              <a:r>
                <a:rPr lang="en-US" sz="1467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Customer</a:t>
              </a:r>
              <a:endParaRPr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1417914" y="3182113"/>
              <a:ext cx="1168305" cy="1117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Pay</a:t>
              </a:r>
              <a:endParaRPr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44" name="Google Shape;1744;p57"/>
          <p:cNvSpPr/>
          <p:nvPr/>
        </p:nvSpPr>
        <p:spPr>
          <a:xfrm>
            <a:off x="6384034" y="2271984"/>
            <a:ext cx="4364121" cy="3552395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 algn="ctr">
              <a:buClr>
                <a:schemeClr val="accent1"/>
              </a:buClr>
              <a:buSzPts val="1400"/>
            </a:pPr>
            <a:r>
              <a:rPr lang="en-US" sz="1600" dirty="0">
                <a:solidFill>
                  <a:schemeClr val="accent1"/>
                </a:solidFill>
              </a:rPr>
              <a:t>Delivery</a:t>
            </a:r>
            <a:endParaRPr sz="1600" dirty="0"/>
          </a:p>
          <a:p>
            <a:pPr algn="ctr">
              <a:buClr>
                <a:schemeClr val="accent1"/>
              </a:buClr>
              <a:buSzPts val="1400"/>
            </a:pPr>
            <a:r>
              <a:rPr lang="en-US" sz="1600" dirty="0">
                <a:solidFill>
                  <a:schemeClr val="accent1"/>
                </a:solidFill>
              </a:rPr>
              <a:t>(supporting sub domain)</a:t>
            </a:r>
            <a:endParaRPr sz="1600" dirty="0">
              <a:solidFill>
                <a:schemeClr val="accent1"/>
              </a:solidFill>
            </a:endParaRPr>
          </a:p>
        </p:txBody>
      </p:sp>
      <p:grpSp>
        <p:nvGrpSpPr>
          <p:cNvPr id="1745" name="Google Shape;1745;p57"/>
          <p:cNvGrpSpPr/>
          <p:nvPr/>
        </p:nvGrpSpPr>
        <p:grpSpPr>
          <a:xfrm>
            <a:off x="6782736" y="3239153"/>
            <a:ext cx="3533373" cy="2273520"/>
            <a:chOff x="5160916" y="3141428"/>
            <a:chExt cx="2650030" cy="2081056"/>
          </a:xfrm>
        </p:grpSpPr>
        <p:sp>
          <p:nvSpPr>
            <p:cNvPr id="1746" name="Google Shape;1746;p57"/>
            <p:cNvSpPr/>
            <p:nvPr/>
          </p:nvSpPr>
          <p:spPr>
            <a:xfrm>
              <a:off x="5917030" y="3141428"/>
              <a:ext cx="1157267" cy="11178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strike="sngStrike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Delivery</a:t>
              </a:r>
            </a:p>
            <a:p>
              <a:pPr marL="285744" indent="-285744" algn="ctr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address</a:t>
              </a:r>
            </a:p>
            <a:p>
              <a:pPr marL="285744" indent="-285744" algn="ctr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cautions</a:t>
              </a:r>
              <a:endParaRPr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6679669" y="4104655"/>
              <a:ext cx="1131277" cy="111782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100"/>
              </a:pPr>
              <a:r>
                <a:rPr lang="en-US" sz="1467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Customer</a:t>
              </a:r>
              <a:endParaRPr sz="14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5160916" y="4104655"/>
              <a:ext cx="1168305" cy="1117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Address</a:t>
              </a:r>
              <a:endParaRPr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749" name="Google Shape;1749;p57"/>
          <p:cNvSpPr/>
          <p:nvPr/>
        </p:nvSpPr>
        <p:spPr>
          <a:xfrm>
            <a:off x="1555472" y="1722581"/>
            <a:ext cx="9192683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Single Deployment Unit</a:t>
            </a:r>
            <a:r>
              <a:rPr lang="en-US" sz="1467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746;p57">
            <a:extLst>
              <a:ext uri="{FF2B5EF4-FFF2-40B4-BE49-F238E27FC236}">
                <a16:creationId xmlns:a16="http://schemas.microsoft.com/office/drawing/2014/main" id="{560F19A8-552A-CD4C-B57B-16DEE24E195C}"/>
              </a:ext>
            </a:extLst>
          </p:cNvPr>
          <p:cNvSpPr/>
          <p:nvPr/>
        </p:nvSpPr>
        <p:spPr>
          <a:xfrm>
            <a:off x="5118280" y="2400997"/>
            <a:ext cx="1975043" cy="122121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60933" rIns="0" bIns="60933" anchor="ctr" anchorCtr="1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Order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altLang="ko-US" sz="1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productid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qty</a:t>
            </a: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deliveryAddress</a:t>
            </a:r>
            <a:endParaRPr lang="en-US"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44" indent="-285744">
              <a:buClr>
                <a:schemeClr val="lt1"/>
              </a:buClr>
              <a:buSzPts val="1200"/>
              <a:buFont typeface="Arial" panose="020B0604020202020204" pitchFamily="34" charset="0"/>
              <a:buChar char="•"/>
            </a:pPr>
            <a:r>
              <a:rPr lang="en-US" sz="1000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deliveryCautions</a:t>
            </a:r>
            <a:endParaRPr sz="1000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9FA7809-E9EC-7D46-B66D-801C9B0298C1}"/>
              </a:ext>
            </a:extLst>
          </p:cNvPr>
          <p:cNvCxnSpPr/>
          <p:nvPr/>
        </p:nvCxnSpPr>
        <p:spPr>
          <a:xfrm flipV="1">
            <a:off x="4488389" y="3277302"/>
            <a:ext cx="910291" cy="527473"/>
          </a:xfrm>
          <a:prstGeom prst="straightConnector1">
            <a:avLst/>
          </a:prstGeom>
          <a:ln w="31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5E8F422-6E8A-2546-B0C9-3C60DEC7EAEC}"/>
              </a:ext>
            </a:extLst>
          </p:cNvPr>
          <p:cNvCxnSpPr>
            <a:cxnSpLocks/>
            <a:stCxn id="1746" idx="2"/>
          </p:cNvCxnSpPr>
          <p:nvPr/>
        </p:nvCxnSpPr>
        <p:spPr>
          <a:xfrm flipH="1" flipV="1">
            <a:off x="6814269" y="3293042"/>
            <a:ext cx="976619" cy="556719"/>
          </a:xfrm>
          <a:prstGeom prst="straightConnector1">
            <a:avLst/>
          </a:prstGeom>
          <a:ln w="31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3DBAEF3-E5D9-2042-B0EE-2C8B0F2407BA}"/>
              </a:ext>
            </a:extLst>
          </p:cNvPr>
          <p:cNvSpPr txBox="1"/>
          <p:nvPr/>
        </p:nvSpPr>
        <p:spPr>
          <a:xfrm>
            <a:off x="4493484" y="3470311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Generalize</a:t>
            </a:r>
          </a:p>
          <a:p>
            <a:r>
              <a:rPr kumimoji="1" lang="en-US" altLang="ko-US" dirty="0"/>
              <a:t>Normalize</a:t>
            </a:r>
            <a:endParaRPr kumimoji="1" lang="ko-US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654DFE-F37A-014D-A502-B6BF40600830}"/>
              </a:ext>
            </a:extLst>
          </p:cNvPr>
          <p:cNvSpPr txBox="1"/>
          <p:nvPr/>
        </p:nvSpPr>
        <p:spPr>
          <a:xfrm>
            <a:off x="6376772" y="3460467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/>
              <a:t>Generalize</a:t>
            </a:r>
          </a:p>
          <a:p>
            <a:r>
              <a:rPr kumimoji="1" lang="en-US" altLang="ko-US" dirty="0"/>
              <a:t>Normalize</a:t>
            </a:r>
            <a:endParaRPr kumimoji="1" lang="ko-US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48D75D0-8CED-5B40-85F3-DD833B6FE469}"/>
              </a:ext>
            </a:extLst>
          </p:cNvPr>
          <p:cNvGrpSpPr/>
          <p:nvPr/>
        </p:nvGrpSpPr>
        <p:grpSpPr>
          <a:xfrm>
            <a:off x="5339222" y="5731733"/>
            <a:ext cx="1513556" cy="1142620"/>
            <a:chOff x="7096623" y="5387568"/>
            <a:chExt cx="1747095" cy="11582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FD92896-CACA-93A2-E43F-5DB62325E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98358" y="5387568"/>
              <a:ext cx="964642" cy="87487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5A136A-080C-AC07-D5C7-04871DBE0CD0}"/>
                </a:ext>
              </a:extLst>
            </p:cNvPr>
            <p:cNvSpPr txBox="1"/>
            <p:nvPr/>
          </p:nvSpPr>
          <p:spPr>
            <a:xfrm>
              <a:off x="7096623" y="6202659"/>
              <a:ext cx="1747095" cy="343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600" b="1" dirty="0"/>
                <a:t>GPT-Engineer</a:t>
              </a:r>
              <a:endParaRPr kumimoji="1" lang="ko-US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69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p58"/>
          <p:cNvSpPr/>
          <p:nvPr/>
        </p:nvSpPr>
        <p:spPr>
          <a:xfrm>
            <a:off x="5455399" y="3371395"/>
            <a:ext cx="1465944" cy="126734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r>
              <a:rPr lang="en-US" sz="16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Anti-corruption layer</a:t>
            </a:r>
            <a:endParaRPr sz="16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5" name="Google Shape;1755;p58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r>
              <a:rPr lang="en-US" dirty="0"/>
              <a:t>In DDD :  Multiple Models</a:t>
            </a:r>
            <a:endParaRPr dirty="0"/>
          </a:p>
        </p:txBody>
      </p:sp>
      <p:sp>
        <p:nvSpPr>
          <p:cNvPr id="1756" name="Google Shape;1756;p58"/>
          <p:cNvSpPr txBox="1"/>
          <p:nvPr/>
        </p:nvSpPr>
        <p:spPr>
          <a:xfrm rot="900000">
            <a:off x="5819231" y="1304841"/>
            <a:ext cx="1962504" cy="400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Context Mapping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7" name="Google Shape;1757;p58"/>
          <p:cNvCxnSpPr/>
          <p:nvPr/>
        </p:nvCxnSpPr>
        <p:spPr>
          <a:xfrm rot="5400000">
            <a:off x="5563665" y="2169371"/>
            <a:ext cx="1562800" cy="654000"/>
          </a:xfrm>
          <a:prstGeom prst="curvedConnector3">
            <a:avLst>
              <a:gd name="adj1" fmla="val 50006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58" name="Google Shape;1758;p58"/>
          <p:cNvSpPr/>
          <p:nvPr/>
        </p:nvSpPr>
        <p:spPr>
          <a:xfrm>
            <a:off x="1091280" y="2260057"/>
            <a:ext cx="4364121" cy="3552395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 lvl="1" algn="ctr">
              <a:buClr>
                <a:schemeClr val="accent1"/>
              </a:buClr>
              <a:buSzPts val="1400"/>
            </a:pPr>
            <a:r>
              <a:rPr lang="en-US"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Order</a:t>
            </a:r>
            <a:br>
              <a:rPr lang="en-US"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(core domain)</a:t>
            </a:r>
            <a:endParaRPr sz="2400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9" name="Google Shape;1759;p58"/>
          <p:cNvSpPr/>
          <p:nvPr/>
        </p:nvSpPr>
        <p:spPr>
          <a:xfrm>
            <a:off x="6921345" y="2260057"/>
            <a:ext cx="4364121" cy="3552395"/>
          </a:xfrm>
          <a:prstGeom prst="roundRect">
            <a:avLst>
              <a:gd name="adj" fmla="val 0"/>
            </a:avLst>
          </a:prstGeom>
          <a:solidFill>
            <a:srgbClr val="F2F2F2"/>
          </a:solidFill>
          <a:ln w="19050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88000" tIns="96000" rIns="192000" bIns="96000" anchor="t" anchorCtr="0">
            <a:noAutofit/>
          </a:bodyPr>
          <a:lstStyle/>
          <a:p>
            <a:pPr lvl="1" algn="ctr">
              <a:buClr>
                <a:schemeClr val="accent1"/>
              </a:buClr>
              <a:buSzPts val="1400"/>
            </a:pPr>
            <a:r>
              <a:rPr lang="en-US"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Delivery</a:t>
            </a:r>
            <a:endParaRPr sz="2400" dirty="0"/>
          </a:p>
          <a:p>
            <a:pPr lvl="1" algn="ctr">
              <a:buClr>
                <a:schemeClr val="accent1"/>
              </a:buClr>
              <a:buSzPts val="1400"/>
            </a:pPr>
            <a:r>
              <a:rPr lang="en-US" sz="2400" dirty="0">
                <a:solidFill>
                  <a:schemeClr val="accen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(supporting sub domain)</a:t>
            </a:r>
            <a:endParaRPr sz="2400" dirty="0">
              <a:solidFill>
                <a:schemeClr val="accen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760" name="Google Shape;1760;p58"/>
          <p:cNvGrpSpPr/>
          <p:nvPr/>
        </p:nvGrpSpPr>
        <p:grpSpPr>
          <a:xfrm>
            <a:off x="1467950" y="3272789"/>
            <a:ext cx="3597300" cy="2243888"/>
            <a:chOff x="1417914" y="2246009"/>
            <a:chExt cx="2697975" cy="2053933"/>
          </a:xfrm>
        </p:grpSpPr>
        <p:sp>
          <p:nvSpPr>
            <p:cNvPr id="1761" name="Google Shape;1761;p58"/>
            <p:cNvSpPr/>
            <p:nvPr/>
          </p:nvSpPr>
          <p:spPr>
            <a:xfrm>
              <a:off x="2192524" y="2246009"/>
              <a:ext cx="1157267" cy="11178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productid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qty</a:t>
              </a:r>
              <a:endParaRPr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2" name="Google Shape;1762;p58"/>
            <p:cNvSpPr/>
            <p:nvPr/>
          </p:nvSpPr>
          <p:spPr>
            <a:xfrm>
              <a:off x="2984612" y="3182113"/>
              <a:ext cx="1131277" cy="111782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100"/>
              </a:pPr>
              <a:r>
                <a:rPr lang="en-US" sz="1467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Customer</a:t>
              </a:r>
              <a:endPara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3" name="Google Shape;1763;p58"/>
            <p:cNvSpPr/>
            <p:nvPr/>
          </p:nvSpPr>
          <p:spPr>
            <a:xfrm>
              <a:off x="1417914" y="3182113"/>
              <a:ext cx="1168305" cy="1117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Pay</a:t>
              </a:r>
              <a:endParaRPr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764" name="Google Shape;1764;p58"/>
          <p:cNvGrpSpPr/>
          <p:nvPr/>
        </p:nvGrpSpPr>
        <p:grpSpPr>
          <a:xfrm>
            <a:off x="7361940" y="3272789"/>
            <a:ext cx="3533373" cy="2273520"/>
            <a:chOff x="5160916" y="3141428"/>
            <a:chExt cx="2650030" cy="2081056"/>
          </a:xfrm>
        </p:grpSpPr>
        <p:sp>
          <p:nvSpPr>
            <p:cNvPr id="1765" name="Google Shape;1765;p58"/>
            <p:cNvSpPr/>
            <p:nvPr/>
          </p:nvSpPr>
          <p:spPr>
            <a:xfrm>
              <a:off x="5917030" y="3141428"/>
              <a:ext cx="1157267" cy="111782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Delivery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altLang="ko-US" sz="1100" b="1" dirty="0" err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orderId</a:t>
              </a:r>
              <a:endParaRPr lang="en-US" altLang="ko-US"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address</a:t>
              </a:r>
            </a:p>
            <a:p>
              <a:pPr marL="285744" indent="-285744">
                <a:buClr>
                  <a:schemeClr val="lt1"/>
                </a:buClr>
                <a:buSzPts val="12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cautions</a:t>
              </a:r>
              <a:endParaRPr sz="11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6" name="Google Shape;1766;p58"/>
            <p:cNvSpPr/>
            <p:nvPr/>
          </p:nvSpPr>
          <p:spPr>
            <a:xfrm>
              <a:off x="6679669" y="4104655"/>
              <a:ext cx="1131277" cy="111782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100"/>
              </a:pPr>
              <a:r>
                <a:rPr lang="en-US" sz="1467" b="1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Customer</a:t>
              </a:r>
              <a:endParaRPr sz="1400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67" name="Google Shape;1767;p58"/>
            <p:cNvSpPr/>
            <p:nvPr/>
          </p:nvSpPr>
          <p:spPr>
            <a:xfrm>
              <a:off x="5160916" y="4104655"/>
              <a:ext cx="1168305" cy="111782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60933" rIns="0" bIns="60933" anchor="ctr" anchorCtr="1">
              <a:noAutofit/>
            </a:bodyPr>
            <a:lstStyle/>
            <a:p>
              <a:pPr algn="ctr">
                <a:buClr>
                  <a:schemeClr val="lt1"/>
                </a:buClr>
                <a:buSzPts val="1200"/>
              </a:pPr>
              <a:r>
                <a:rPr lang="en-US" sz="1600" b="1" dirty="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Address</a:t>
              </a:r>
              <a:endParaRPr sz="1600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4BF8D5F-DC51-6D40-8B70-B02DB2936C9C}"/>
              </a:ext>
            </a:extLst>
          </p:cNvPr>
          <p:cNvSpPr txBox="1"/>
          <p:nvPr/>
        </p:nvSpPr>
        <p:spPr>
          <a:xfrm>
            <a:off x="1001205" y="1237379"/>
            <a:ext cx="366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/>
              <a:t>Don’t Generalize across different sub domains!</a:t>
            </a:r>
            <a:endParaRPr kumimoji="1" lang="ko-US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908EB8-AA78-5982-22F8-6A2E3119EF99}"/>
              </a:ext>
            </a:extLst>
          </p:cNvPr>
          <p:cNvGrpSpPr/>
          <p:nvPr/>
        </p:nvGrpSpPr>
        <p:grpSpPr>
          <a:xfrm>
            <a:off x="2409950" y="5668941"/>
            <a:ext cx="1513556" cy="1142620"/>
            <a:chOff x="7096623" y="5387568"/>
            <a:chExt cx="1747095" cy="1158287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0ECFF07-CFFF-1EA0-FC17-D248EAB2B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98358" y="5387568"/>
              <a:ext cx="964642" cy="874873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0F2C4D0-97CF-1502-C368-8310A692B331}"/>
                </a:ext>
              </a:extLst>
            </p:cNvPr>
            <p:cNvSpPr txBox="1"/>
            <p:nvPr/>
          </p:nvSpPr>
          <p:spPr>
            <a:xfrm>
              <a:off x="7096623" y="6202659"/>
              <a:ext cx="1747095" cy="343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600" b="1" dirty="0"/>
                <a:t>GPT-Engineer</a:t>
              </a:r>
              <a:endParaRPr kumimoji="1" lang="ko-US" altLang="en-US" sz="1600" b="1" dirty="0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90F0C95-329F-B1A8-F675-D38FC20BABE7}"/>
              </a:ext>
            </a:extLst>
          </p:cNvPr>
          <p:cNvGrpSpPr/>
          <p:nvPr/>
        </p:nvGrpSpPr>
        <p:grpSpPr>
          <a:xfrm>
            <a:off x="8529446" y="5634226"/>
            <a:ext cx="1513556" cy="1142620"/>
            <a:chOff x="7096623" y="5387568"/>
            <a:chExt cx="1747095" cy="115828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18E5227-15E2-B415-9170-FAC65BA74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98358" y="5387568"/>
              <a:ext cx="964642" cy="87487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8DEFDE-618F-BE49-F780-5717B183C579}"/>
                </a:ext>
              </a:extLst>
            </p:cNvPr>
            <p:cNvSpPr txBox="1"/>
            <p:nvPr/>
          </p:nvSpPr>
          <p:spPr>
            <a:xfrm>
              <a:off x="7096623" y="6202659"/>
              <a:ext cx="1747095" cy="343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600" b="1" dirty="0"/>
                <a:t>GPT-Engineer</a:t>
              </a:r>
              <a:endParaRPr kumimoji="1" lang="ko-US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473286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2DAEE5B-A6FE-1145-BCEE-E6E200AB7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76" y="1501254"/>
            <a:ext cx="7223124" cy="5356746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199EA261-18DE-7147-8A38-DBD56453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US" dirty="0"/>
              <a:t>Class of sub-domains</a:t>
            </a:r>
            <a:endParaRPr lang="ko-US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720909-179E-014E-B7CB-A6324B756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US" sz="3200" dirty="0"/>
              <a:t>Core</a:t>
            </a:r>
          </a:p>
          <a:p>
            <a:r>
              <a:rPr lang="en-US" altLang="ko-US" sz="3200" dirty="0"/>
              <a:t>Supportive</a:t>
            </a:r>
          </a:p>
          <a:p>
            <a:r>
              <a:rPr lang="en-US" altLang="ko-US" sz="3200" dirty="0"/>
              <a:t>Generic</a:t>
            </a:r>
            <a:endParaRPr lang="ko-US" altLang="en-US" sz="3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727151-69BB-FE4B-ABFE-EFEBE33F0513}"/>
              </a:ext>
            </a:extLst>
          </p:cNvPr>
          <p:cNvSpPr/>
          <p:nvPr/>
        </p:nvSpPr>
        <p:spPr>
          <a:xfrm>
            <a:off x="594554" y="6323085"/>
            <a:ext cx="27446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US" sz="1100" dirty="0">
                <a:solidFill>
                  <a:schemeClr val="bg2">
                    <a:lumMod val="50000"/>
                  </a:schemeClr>
                </a:solidFill>
              </a:rPr>
              <a:t>Source: </a:t>
            </a:r>
            <a:r>
              <a:rPr lang="ko-US" altLang="en-US" sz="1100" dirty="0">
                <a:solidFill>
                  <a:schemeClr val="bg2">
                    <a:lumMod val="50000"/>
                  </a:schemeClr>
                </a:solidFill>
              </a:rPr>
              <a:t>Anatomy of DDD, Scott Millette</a:t>
            </a:r>
          </a:p>
        </p:txBody>
      </p:sp>
    </p:spTree>
    <p:extLst>
      <p:ext uri="{BB962C8B-B14F-4D97-AF65-F5344CB8AC3E}">
        <p14:creationId xmlns:p14="http://schemas.microsoft.com/office/powerpoint/2010/main" val="1755662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8"/>
          <p:cNvSpPr/>
          <p:nvPr/>
        </p:nvSpPr>
        <p:spPr>
          <a:xfrm>
            <a:off x="0" y="1700808"/>
            <a:ext cx="12192000" cy="4634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>
              <a:buClr>
                <a:schemeClr val="lt1"/>
              </a:buClr>
              <a:buSzPts val="1200"/>
            </a:pPr>
            <a:endParaRPr sz="1600" b="1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0" name="Google Shape;870;p8" descr="mage result for ê¸ê´´"/>
          <p:cNvPicPr preferRelativeResize="0"/>
          <p:nvPr/>
        </p:nvPicPr>
        <p:blipFill rotWithShape="1">
          <a:blip r:embed="rId3">
            <a:alphaModFix/>
          </a:blip>
          <a:srcRect l="4170" t="15086" r="4247" b="10170"/>
          <a:stretch/>
        </p:blipFill>
        <p:spPr>
          <a:xfrm>
            <a:off x="1295467" y="3525011"/>
            <a:ext cx="1728781" cy="953308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8"/>
          <p:cNvSpPr txBox="1">
            <a:spLocks noGrp="1"/>
          </p:cNvSpPr>
          <p:nvPr>
            <p:ph type="title"/>
          </p:nvPr>
        </p:nvSpPr>
        <p:spPr>
          <a:xfrm>
            <a:off x="815413" y="364984"/>
            <a:ext cx="10649224" cy="57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273646"/>
              </a:buClr>
              <a:buSzPts val="2800"/>
            </a:pPr>
            <a:r>
              <a:rPr lang="en-US" sz="3733"/>
              <a:t>마이크로 서비스간의 서열과 역학관계</a:t>
            </a:r>
            <a:endParaRPr sz="3733"/>
          </a:p>
        </p:txBody>
      </p:sp>
      <p:pic>
        <p:nvPicPr>
          <p:cNvPr id="872" name="Google Shape;872;p8" descr="elated image"/>
          <p:cNvPicPr preferRelativeResize="0"/>
          <p:nvPr/>
        </p:nvPicPr>
        <p:blipFill rotWithShape="1">
          <a:blip r:embed="rId4">
            <a:alphaModFix/>
          </a:blip>
          <a:srcRect l="12336" t="13309" r="12455" b="29907"/>
          <a:stretch/>
        </p:blipFill>
        <p:spPr>
          <a:xfrm>
            <a:off x="1409913" y="1988840"/>
            <a:ext cx="1595311" cy="984885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8"/>
          <p:cNvSpPr txBox="1"/>
          <p:nvPr/>
        </p:nvSpPr>
        <p:spPr>
          <a:xfrm>
            <a:off x="3791386" y="2040506"/>
            <a:ext cx="7681212" cy="1087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8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1순위 : Core Domain</a:t>
            </a:r>
            <a:endParaRPr sz="2400" dirty="0"/>
          </a:p>
          <a:p>
            <a:pPr marL="359824" indent="-243411">
              <a:lnSpc>
                <a:spcPct val="150000"/>
              </a:lnSpc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버릴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수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없는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이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기능이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제공되지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않으면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회사가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망하는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41294" indent="-241294">
              <a:lnSpc>
                <a:spcPct val="150000"/>
              </a:lnSpc>
              <a:buClr>
                <a:srgbClr val="000000"/>
              </a:buClr>
              <a:buSzPts val="1000"/>
            </a:pPr>
            <a:r>
              <a:rPr lang="en-US"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333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</a:t>
            </a:r>
            <a:r>
              <a:rPr lang="en-US"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US" sz="1333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쇼핑몰</a:t>
            </a:r>
            <a:r>
              <a:rPr lang="en-US"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33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시스템에서</a:t>
            </a:r>
            <a:r>
              <a:rPr lang="en-US"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33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주문</a:t>
            </a:r>
            <a:r>
              <a:rPr lang="en-US"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33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카탈로그</a:t>
            </a:r>
            <a:r>
              <a:rPr lang="en-US"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33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서비스</a:t>
            </a:r>
            <a:r>
              <a:rPr lang="en-US"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33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등</a:t>
            </a:r>
            <a:r>
              <a:rPr lang="en-US" sz="1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/>
          </a:p>
        </p:txBody>
      </p:sp>
      <p:sp>
        <p:nvSpPr>
          <p:cNvPr id="874" name="Google Shape;874;p8"/>
          <p:cNvSpPr txBox="1"/>
          <p:nvPr/>
        </p:nvSpPr>
        <p:spPr>
          <a:xfrm>
            <a:off x="3791386" y="3352195"/>
            <a:ext cx="7969244" cy="147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lnSpc>
                <a:spcPct val="150000"/>
              </a:lnSpc>
              <a:buClr>
                <a:srgbClr val="000000"/>
              </a:buClr>
              <a:buSzPts val="1400"/>
            </a:pPr>
            <a:r>
              <a:rPr lang="en-US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2순위 : Supporting Domain</a:t>
            </a:r>
            <a:endParaRPr sz="2400"/>
          </a:p>
          <a:p>
            <a:pPr marL="359824" indent="-243411"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기업의 핵심 경쟁력이 아닌, 직접 운영해도 좋지만 상황에 따라 아웃소싱 가능한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59824" indent="-243411">
              <a:lnSpc>
                <a:spcPct val="150000"/>
              </a:lnSpc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시스템 리소스가 모자라면 외부서비스를 빌려쓰는 것을 고려할만한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000"/>
            </a:pPr>
            <a:r>
              <a:rPr lang="en-US"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예) 재고관리, 배송, 회원관리 서비스 등</a:t>
            </a:r>
            <a:endParaRPr sz="2400"/>
          </a:p>
        </p:txBody>
      </p:sp>
      <p:sp>
        <p:nvSpPr>
          <p:cNvPr id="875" name="Google Shape;875;p8"/>
          <p:cNvSpPr txBox="1"/>
          <p:nvPr/>
        </p:nvSpPr>
        <p:spPr>
          <a:xfrm>
            <a:off x="3791386" y="5060559"/>
            <a:ext cx="7681212" cy="1118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1867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3순위 : General Domain</a:t>
            </a:r>
            <a:endParaRPr sz="2400"/>
          </a:p>
          <a:p>
            <a:pPr marL="359824" indent="-243411">
              <a:lnSpc>
                <a:spcPct val="150000"/>
              </a:lnSpc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SaaS 등을 사용하는게 더 저렴한, 기업 경쟁력과는 완전 무관한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50000"/>
              </a:lnSpc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예) 결재, 빌링 서비스 등</a:t>
            </a:r>
            <a:endParaRPr sz="2400"/>
          </a:p>
        </p:txBody>
      </p:sp>
      <p:pic>
        <p:nvPicPr>
          <p:cNvPr id="876" name="Google Shape;876;p8" descr="mage result for ì íì´í"/>
          <p:cNvPicPr preferRelativeResize="0"/>
          <p:nvPr/>
        </p:nvPicPr>
        <p:blipFill rotWithShape="1">
          <a:blip r:embed="rId5">
            <a:alphaModFix/>
          </a:blip>
          <a:srcRect l="2672" t="12110" r="1401"/>
          <a:stretch/>
        </p:blipFill>
        <p:spPr>
          <a:xfrm>
            <a:off x="1295468" y="5006104"/>
            <a:ext cx="1824201" cy="1115541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"/>
          <p:cNvSpPr txBox="1"/>
          <p:nvPr/>
        </p:nvSpPr>
        <p:spPr>
          <a:xfrm>
            <a:off x="782363" y="1235352"/>
            <a:ext cx="10627275" cy="45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accent6"/>
              </a:buClr>
              <a:buSzPts val="1600"/>
            </a:pPr>
            <a:r>
              <a:rPr lang="en-US" sz="2133">
                <a:solidFill>
                  <a:schemeClr val="accent6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 무엇을 우선적으로 챙길 것인가? ”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5594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65394-9928-2128-8999-B0D872E8E0D0}"/>
              </a:ext>
            </a:extLst>
          </p:cNvPr>
          <p:cNvSpPr txBox="1"/>
          <p:nvPr/>
        </p:nvSpPr>
        <p:spPr>
          <a:xfrm>
            <a:off x="537824" y="3081963"/>
            <a:ext cx="5558176" cy="67710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A72081-1BDD-B408-B87E-FC8A6245B482}"/>
              </a:ext>
            </a:extLst>
          </p:cNvPr>
          <p:cNvSpPr txBox="1"/>
          <p:nvPr/>
        </p:nvSpPr>
        <p:spPr>
          <a:xfrm>
            <a:off x="537824" y="1820079"/>
            <a:ext cx="58687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생성형 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AI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 </a:t>
            </a:r>
            <a:br>
              <a:rPr lang="en-US" altLang="ko-KR" sz="3800" b="1" dirty="0">
                <a:latin typeface="나눔고딕" pitchFamily="2" charset="-127"/>
                <a:ea typeface="나눔고딕" pitchFamily="2" charset="-127"/>
              </a:rPr>
            </a:b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기반 코딩의 발전</a:t>
            </a:r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1049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EEE38-9D0A-0441-A9F4-DF64604DC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Diff. between Subdomain Types</a:t>
            </a:r>
            <a:endParaRPr kumimoji="1" lang="ko-Kore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7DD436-5737-5543-B2CA-2C4192AB7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30" y="1705422"/>
            <a:ext cx="4850598" cy="399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580A92C-4EC1-3E49-8934-59D1698C6A55}"/>
              </a:ext>
            </a:extLst>
          </p:cNvPr>
          <p:cNvGraphicFramePr>
            <a:graphicFrameLocks noGrp="1"/>
          </p:cNvGraphicFramePr>
          <p:nvPr/>
        </p:nvGraphicFramePr>
        <p:xfrm>
          <a:off x="4991100" y="1828800"/>
          <a:ext cx="6845298" cy="3774964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140883">
                  <a:extLst>
                    <a:ext uri="{9D8B030D-6E8A-4147-A177-3AD203B41FA5}">
                      <a16:colId xmlns:a16="http://schemas.microsoft.com/office/drawing/2014/main" val="1176609955"/>
                    </a:ext>
                  </a:extLst>
                </a:gridCol>
                <a:gridCol w="1140883">
                  <a:extLst>
                    <a:ext uri="{9D8B030D-6E8A-4147-A177-3AD203B41FA5}">
                      <a16:colId xmlns:a16="http://schemas.microsoft.com/office/drawing/2014/main" val="650549174"/>
                    </a:ext>
                  </a:extLst>
                </a:gridCol>
                <a:gridCol w="1140883">
                  <a:extLst>
                    <a:ext uri="{9D8B030D-6E8A-4147-A177-3AD203B41FA5}">
                      <a16:colId xmlns:a16="http://schemas.microsoft.com/office/drawing/2014/main" val="4241051905"/>
                    </a:ext>
                  </a:extLst>
                </a:gridCol>
                <a:gridCol w="1140883">
                  <a:extLst>
                    <a:ext uri="{9D8B030D-6E8A-4147-A177-3AD203B41FA5}">
                      <a16:colId xmlns:a16="http://schemas.microsoft.com/office/drawing/2014/main" val="3708690696"/>
                    </a:ext>
                  </a:extLst>
                </a:gridCol>
                <a:gridCol w="1140883">
                  <a:extLst>
                    <a:ext uri="{9D8B030D-6E8A-4147-A177-3AD203B41FA5}">
                      <a16:colId xmlns:a16="http://schemas.microsoft.com/office/drawing/2014/main" val="2758876541"/>
                    </a:ext>
                  </a:extLst>
                </a:gridCol>
                <a:gridCol w="1140883">
                  <a:extLst>
                    <a:ext uri="{9D8B030D-6E8A-4147-A177-3AD203B41FA5}">
                      <a16:colId xmlns:a16="http://schemas.microsoft.com/office/drawing/2014/main" val="2980160754"/>
                    </a:ext>
                  </a:extLst>
                </a:gridCol>
              </a:tblGrid>
              <a:tr h="1103999">
                <a:tc>
                  <a:txBody>
                    <a:bodyPr/>
                    <a:lstStyle/>
                    <a:p>
                      <a:r>
                        <a:rPr lang="ko-KR" altLang="en-US" sz="1800" dirty="0"/>
                        <a:t>서브도메인유형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ko-KR" altLang="en-US" sz="1800" dirty="0"/>
                        <a:t>경쟁적 우위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/>
                        <a:t>복잡도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/>
                        <a:t>변화성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/>
                        <a:t>구현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/>
                        <a:t>문제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94210183"/>
                  </a:ext>
                </a:extLst>
              </a:tr>
              <a:tr h="783483"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Core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Yes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High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High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In-house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/>
                        <a:t>재미있는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57930283"/>
                  </a:ext>
                </a:extLst>
              </a:tr>
              <a:tr h="783483"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Generic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No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High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Low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/>
                        <a:t>구매</a:t>
                      </a:r>
                      <a:r>
                        <a:rPr lang="en-US" altLang="ko-Kore-KR" sz="1800" dirty="0"/>
                        <a:t>/</a:t>
                      </a:r>
                      <a:r>
                        <a:rPr lang="ko-KR" altLang="en-US" sz="1800" dirty="0"/>
                        <a:t>적용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/>
                        <a:t>해결된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931288847"/>
                  </a:ext>
                </a:extLst>
              </a:tr>
              <a:tr h="1103999"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Supporting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No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Low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Low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altLang="ko-Kore-KR" sz="1800" dirty="0"/>
                        <a:t>In-house/</a:t>
                      </a:r>
                      <a:r>
                        <a:rPr lang="ko-KR" altLang="en-US" sz="1800" dirty="0"/>
                        <a:t>아웃소싱</a:t>
                      </a:r>
                      <a:endParaRPr lang="ko-Kore-KR" altLang="en-US" sz="18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ko-Kore-KR" altLang="en-US" sz="1800" dirty="0"/>
                        <a:t>뻔한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882763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3D3A53E-6D78-654F-B32A-FA1410B60A17}"/>
              </a:ext>
            </a:extLst>
          </p:cNvPr>
          <p:cNvSpPr txBox="1"/>
          <p:nvPr/>
        </p:nvSpPr>
        <p:spPr>
          <a:xfrm rot="228277">
            <a:off x="9301629" y="1364900"/>
            <a:ext cx="2328333" cy="369332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ko-KR" altLang="en-US" dirty="0" err="1"/>
              <a:t>구현전술의</a:t>
            </a:r>
            <a:r>
              <a:rPr kumimoji="1" lang="ko-KR" altLang="en-US" dirty="0"/>
              <a:t> 차별화</a:t>
            </a:r>
            <a:endParaRPr kumimoji="1" lang="ko-US" altLang="en-US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08A7B90-C1CC-1645-823C-87B441A36F7C}"/>
              </a:ext>
            </a:extLst>
          </p:cNvPr>
          <p:cNvCxnSpPr>
            <a:cxnSpLocks/>
          </p:cNvCxnSpPr>
          <p:nvPr/>
        </p:nvCxnSpPr>
        <p:spPr>
          <a:xfrm flipH="1">
            <a:off x="8318500" y="1705422"/>
            <a:ext cx="1523199" cy="9488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72FAC10-3C06-DB40-9FB6-5574D5E7C53A}"/>
              </a:ext>
            </a:extLst>
          </p:cNvPr>
          <p:cNvSpPr/>
          <p:nvPr/>
        </p:nvSpPr>
        <p:spPr>
          <a:xfrm>
            <a:off x="441946" y="6384425"/>
            <a:ext cx="80797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US" sz="1200" dirty="0">
                <a:solidFill>
                  <a:schemeClr val="bg2">
                    <a:lumMod val="50000"/>
                  </a:schemeClr>
                </a:solidFill>
              </a:rPr>
              <a:t>Source: </a:t>
            </a:r>
            <a:r>
              <a:rPr lang="ko-US" altLang="en-US" sz="1200" dirty="0">
                <a:solidFill>
                  <a:schemeClr val="bg2">
                    <a:lumMod val="50000"/>
                  </a:schemeClr>
                </a:solidFill>
              </a:rPr>
              <a:t>https://github.com/ddd-crew/ddd-starter-modelling-process</a:t>
            </a:r>
          </a:p>
        </p:txBody>
      </p:sp>
    </p:spTree>
    <p:extLst>
      <p:ext uri="{BB962C8B-B14F-4D97-AF65-F5344CB8AC3E}">
        <p14:creationId xmlns:p14="http://schemas.microsoft.com/office/powerpoint/2010/main" val="4269363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D302F-7A7C-44F7-D682-29178ABD2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77E4D-E842-7AAB-BE60-9977BD41B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아키텍처 스타일</a:t>
            </a:r>
            <a:endParaRPr kumimoji="1" lang="ko-Kore-KR" altLang="en-US" dirty="0"/>
          </a:p>
        </p:txBody>
      </p:sp>
      <p:pic>
        <p:nvPicPr>
          <p:cNvPr id="6" name="Picture 2" descr="Transaction Script, Active Record, and Domain Model ─ The Good, the Bad, and  the Ugly | by Vibstudio | Jan, 2024 | Medium">
            <a:extLst>
              <a:ext uri="{FF2B5EF4-FFF2-40B4-BE49-F238E27FC236}">
                <a16:creationId xmlns:a16="http://schemas.microsoft.com/office/drawing/2014/main" id="{7D71CFEF-C948-4743-8331-E53B2E7C2E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78" b="75505" l="4520" r="96469">
                        <a14:foregroundMark x1="11299" y1="11616" x2="10734" y2="51515"/>
                        <a14:foregroundMark x1="5085" y1="14141" x2="5085" y2="51894"/>
                        <a14:foregroundMark x1="5085" y1="51894" x2="5085" y2="51894"/>
                        <a14:foregroundMark x1="4520" y1="50126" x2="6921" y2="57449"/>
                        <a14:foregroundMark x1="16949" y1="3030" x2="13136" y2="8207"/>
                        <a14:foregroundMark x1="87571" y1="46717" x2="91808" y2="62626"/>
                        <a14:foregroundMark x1="88983" y1="45455" x2="96610" y2="58333"/>
                        <a14:foregroundMark x1="73164" y1="74242" x2="81780" y2="75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822"/>
          <a:stretch/>
        </p:blipFill>
        <p:spPr bwMode="auto">
          <a:xfrm>
            <a:off x="580711" y="1652567"/>
            <a:ext cx="2443843" cy="216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4118C3B-3C51-FB70-2A87-56F8933835C0}"/>
              </a:ext>
            </a:extLst>
          </p:cNvPr>
          <p:cNvGraphicFramePr>
            <a:graphicFrameLocks noGrp="1"/>
          </p:cNvGraphicFramePr>
          <p:nvPr/>
        </p:nvGraphicFramePr>
        <p:xfrm>
          <a:off x="3458307" y="1441939"/>
          <a:ext cx="8241324" cy="4837211"/>
        </p:xfrm>
        <a:graphic>
          <a:graphicData uri="http://schemas.openxmlformats.org/drawingml/2006/table">
            <a:tbl>
              <a:tblPr/>
              <a:tblGrid>
                <a:gridCol w="1439532">
                  <a:extLst>
                    <a:ext uri="{9D8B030D-6E8A-4147-A177-3AD203B41FA5}">
                      <a16:colId xmlns:a16="http://schemas.microsoft.com/office/drawing/2014/main" val="4187945940"/>
                    </a:ext>
                  </a:extLst>
                </a:gridCol>
                <a:gridCol w="2065669">
                  <a:extLst>
                    <a:ext uri="{9D8B030D-6E8A-4147-A177-3AD203B41FA5}">
                      <a16:colId xmlns:a16="http://schemas.microsoft.com/office/drawing/2014/main" val="2135711000"/>
                    </a:ext>
                  </a:extLst>
                </a:gridCol>
                <a:gridCol w="2379784">
                  <a:extLst>
                    <a:ext uri="{9D8B030D-6E8A-4147-A177-3AD203B41FA5}">
                      <a16:colId xmlns:a16="http://schemas.microsoft.com/office/drawing/2014/main" val="3296734022"/>
                    </a:ext>
                  </a:extLst>
                </a:gridCol>
                <a:gridCol w="2356339">
                  <a:extLst>
                    <a:ext uri="{9D8B030D-6E8A-4147-A177-3AD203B41FA5}">
                      <a16:colId xmlns:a16="http://schemas.microsoft.com/office/drawing/2014/main" val="3231627424"/>
                    </a:ext>
                  </a:extLst>
                </a:gridCol>
              </a:tblGrid>
              <a:tr h="203344">
                <a:tc>
                  <a:txBody>
                    <a:bodyPr/>
                    <a:lstStyle/>
                    <a:p>
                      <a:pPr fontAlgn="b"/>
                      <a:r>
                        <a:rPr lang="ko-KR" altLang="en-US" sz="1200" b="1">
                          <a:effectLst/>
                        </a:rPr>
                        <a:t>기준</a:t>
                      </a:r>
                    </a:p>
                  </a:txBody>
                  <a:tcPr marL="26695" marR="26695" marT="13348" marB="13348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" sz="1200" b="1">
                          <a:effectLst/>
                        </a:rPr>
                        <a:t>Transaction Script</a:t>
                      </a:r>
                    </a:p>
                  </a:txBody>
                  <a:tcPr marL="26695" marR="26695" marT="13348" marB="13348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" sz="1200" b="1">
                          <a:effectLst/>
                        </a:rPr>
                        <a:t>Active Record</a:t>
                      </a:r>
                    </a:p>
                  </a:txBody>
                  <a:tcPr marL="26695" marR="26695" marT="13348" marB="13348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" sz="1200" b="1">
                          <a:effectLst/>
                        </a:rPr>
                        <a:t>Domain Model</a:t>
                      </a:r>
                    </a:p>
                  </a:txBody>
                  <a:tcPr marL="26695" marR="26695" marT="13348" marB="13348" anchor="b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912418"/>
                  </a:ext>
                </a:extLst>
              </a:tr>
              <a:tr h="72623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b="1">
                          <a:effectLst/>
                        </a:rPr>
                        <a:t>정의</a:t>
                      </a:r>
                      <a:endParaRPr lang="ko-KR" altLang="en-US" sz="1200">
                        <a:effectLst/>
                      </a:endParaRP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비즈니스 로직을 일련의 절차적인 호출로 구성된 스크립트에 구현하는 방법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데이터베이스 테이블의 레코드에 해당하는 객체가 자신의 데이터에 대한 접근과 행위를 캡슐화하는 방법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복잡한 비즈니스 로직을 가진 시스템에서 객체 간의 관계를 중심으로 비즈니스 로직을 모델링하는 방법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6958494"/>
                  </a:ext>
                </a:extLst>
              </a:tr>
              <a:tr h="639083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b="1" dirty="0">
                          <a:effectLst/>
                        </a:rPr>
                        <a:t>적합한 사용 </a:t>
                      </a:r>
                      <a:endParaRPr lang="en-US" altLang="ko-KR" sz="1200" b="1" dirty="0">
                        <a:effectLst/>
                      </a:endParaRPr>
                    </a:p>
                    <a:p>
                      <a:pPr fontAlgn="base"/>
                      <a:r>
                        <a:rPr lang="ko-KR" altLang="en-US" sz="1200" b="1" dirty="0">
                          <a:effectLst/>
                        </a:rPr>
                        <a:t>시나리오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간단하거나 중간 정도의 복잡성을 가진 애플리케이션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간단한 </a:t>
                      </a:r>
                      <a:r>
                        <a:rPr lang="en" sz="1200">
                          <a:effectLst/>
                        </a:rPr>
                        <a:t>CRUD (</a:t>
                      </a:r>
                      <a:r>
                        <a:rPr lang="ko-KR" altLang="en-US" sz="1200">
                          <a:effectLst/>
                        </a:rPr>
                        <a:t>생성</a:t>
                      </a:r>
                      <a:r>
                        <a:rPr lang="en-US" altLang="ko-KR" sz="1200">
                          <a:effectLst/>
                        </a:rPr>
                        <a:t>, </a:t>
                      </a:r>
                      <a:r>
                        <a:rPr lang="ko-KR" altLang="en-US" sz="1200">
                          <a:effectLst/>
                        </a:rPr>
                        <a:t>조회</a:t>
                      </a:r>
                      <a:r>
                        <a:rPr lang="en-US" altLang="ko-KR" sz="1200">
                          <a:effectLst/>
                        </a:rPr>
                        <a:t>, </a:t>
                      </a:r>
                      <a:r>
                        <a:rPr lang="ko-KR" altLang="en-US" sz="1200">
                          <a:effectLst/>
                        </a:rPr>
                        <a:t>수정</a:t>
                      </a:r>
                      <a:r>
                        <a:rPr lang="en-US" altLang="ko-KR" sz="1200">
                          <a:effectLst/>
                        </a:rPr>
                        <a:t>, </a:t>
                      </a:r>
                      <a:r>
                        <a:rPr lang="ko-KR" altLang="en-US" sz="1200">
                          <a:effectLst/>
                        </a:rPr>
                        <a:t>삭제</a:t>
                      </a:r>
                      <a:r>
                        <a:rPr lang="en-US" altLang="ko-KR" sz="1200">
                          <a:effectLst/>
                        </a:rPr>
                        <a:t>) </a:t>
                      </a:r>
                      <a:r>
                        <a:rPr lang="ko-KR" altLang="en-US" sz="1200">
                          <a:effectLst/>
                        </a:rPr>
                        <a:t>연산이 주를 이루는 애플리케이션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>
                          <a:effectLst/>
                        </a:rPr>
                        <a:t>복잡한 비즈니스 규칙과 여러 엔티티 간의 복잡한 상호작용이 필요한 애플리케이션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873246"/>
                  </a:ext>
                </a:extLst>
              </a:tr>
              <a:tr h="900526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b="1">
                          <a:effectLst/>
                        </a:rPr>
                        <a:t>장점</a:t>
                      </a:r>
                      <a:endParaRPr lang="ko-KR" altLang="en-US" sz="1200">
                        <a:effectLst/>
                      </a:endParaRP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구현이 간단하고 직관적임</a:t>
                      </a:r>
                      <a:r>
                        <a:rPr lang="en-US" altLang="ko-KR" sz="1200">
                          <a:effectLst/>
                        </a:rPr>
                        <a:t>&lt;</a:t>
                      </a:r>
                      <a:r>
                        <a:rPr lang="en" sz="1200">
                          <a:effectLst/>
                        </a:rPr>
                        <a:t>br&gt;- </a:t>
                      </a:r>
                      <a:r>
                        <a:rPr lang="ko-KR" altLang="en-US" sz="1200">
                          <a:effectLst/>
                        </a:rPr>
                        <a:t>작은 규모의 애플리케이션에 빠르게 적용 가능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데이터 모델과 비즈니스 로직이 밀접하게 연결되어 있어 관리가 용이</a:t>
                      </a:r>
                      <a:r>
                        <a:rPr lang="en-US" altLang="ko-KR" sz="1200">
                          <a:effectLst/>
                        </a:rPr>
                        <a:t>&lt;</a:t>
                      </a:r>
                      <a:r>
                        <a:rPr lang="en" sz="1200">
                          <a:effectLst/>
                        </a:rPr>
                        <a:t>br&gt;- ORM </a:t>
                      </a:r>
                      <a:r>
                        <a:rPr lang="ko-KR" altLang="en-US" sz="1200">
                          <a:effectLst/>
                        </a:rPr>
                        <a:t>프레임워크를 통한 구현이 간편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비즈니스 로직과 데이터베이스 구조를 분리하여 유지보수와 확장성 향상</a:t>
                      </a:r>
                      <a:r>
                        <a:rPr lang="en-US" altLang="ko-KR" sz="1200">
                          <a:effectLst/>
                        </a:rPr>
                        <a:t>&lt;</a:t>
                      </a:r>
                      <a:r>
                        <a:rPr lang="en" sz="1200">
                          <a:effectLst/>
                        </a:rPr>
                        <a:t>br&gt;- </a:t>
                      </a:r>
                      <a:r>
                        <a:rPr lang="ko-KR" altLang="en-US" sz="1200">
                          <a:effectLst/>
                        </a:rPr>
                        <a:t>복잡한 비즈니스 로직을 쉽게 관리 및 재사용 가능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646275"/>
                  </a:ext>
                </a:extLst>
              </a:tr>
              <a:tr h="72623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b="1">
                          <a:effectLst/>
                        </a:rPr>
                        <a:t>단점</a:t>
                      </a:r>
                      <a:endParaRPr lang="ko-KR" altLang="en-US" sz="1200">
                        <a:effectLst/>
                      </a:endParaRP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비즈니스 로직이 </a:t>
                      </a:r>
                      <a:r>
                        <a:rPr lang="ko-KR" altLang="en-US" sz="1200" dirty="0" err="1">
                          <a:effectLst/>
                        </a:rPr>
                        <a:t>복잡해질수록</a:t>
                      </a:r>
                      <a:r>
                        <a:rPr lang="ko-KR" altLang="en-US" sz="1200" dirty="0">
                          <a:effectLst/>
                        </a:rPr>
                        <a:t> 유지보수가 어려움</a:t>
                      </a:r>
                      <a:endParaRPr lang="en-US" altLang="ko-KR" sz="1200" dirty="0">
                        <a:effectLst/>
                      </a:endParaRPr>
                    </a:p>
                    <a:p>
                      <a:pPr fontAlgn="base"/>
                      <a:r>
                        <a:rPr lang="en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코드 중복 발생 가능성 높음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복잡한 비즈니스 로직을 적용하기 어려움</a:t>
                      </a:r>
                      <a:endParaRPr lang="en-US" altLang="ko-KR" sz="1200" dirty="0">
                        <a:effectLst/>
                      </a:endParaRPr>
                    </a:p>
                    <a:p>
                      <a:pPr fontAlgn="base"/>
                      <a:r>
                        <a:rPr lang="en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대규모 시스템에서 확장성에 제한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구현의 복잡성 증가</a:t>
                      </a:r>
                      <a:r>
                        <a:rPr lang="en-US" altLang="ko-KR" sz="1200">
                          <a:effectLst/>
                        </a:rPr>
                        <a:t>&lt;</a:t>
                      </a:r>
                      <a:r>
                        <a:rPr lang="en" sz="1200">
                          <a:effectLst/>
                        </a:rPr>
                        <a:t>br&gt;- </a:t>
                      </a:r>
                      <a:r>
                        <a:rPr lang="ko-KR" altLang="en-US" sz="1200">
                          <a:effectLst/>
                        </a:rPr>
                        <a:t>초기 개발 속도가 느릴 수 있음</a:t>
                      </a:r>
                      <a:r>
                        <a:rPr lang="en-US" altLang="ko-KR" sz="1200">
                          <a:effectLst/>
                        </a:rPr>
                        <a:t>&lt;</a:t>
                      </a:r>
                      <a:r>
                        <a:rPr lang="en" sz="1200">
                          <a:effectLst/>
                        </a:rPr>
                        <a:t>br&gt;- </a:t>
                      </a:r>
                      <a:r>
                        <a:rPr lang="ko-KR" altLang="en-US" sz="1200">
                          <a:effectLst/>
                        </a:rPr>
                        <a:t>설계에 높은 수준의 전문성 요구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647831"/>
                  </a:ext>
                </a:extLst>
              </a:tr>
              <a:tr h="813378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b="1">
                          <a:effectLst/>
                        </a:rPr>
                        <a:t>사용 예</a:t>
                      </a:r>
                      <a:endParaRPr lang="ko-KR" altLang="en-US" sz="1200">
                        <a:effectLst/>
                      </a:endParaRP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단일 데이터베이스 트랜잭션을 사용하는 간단한 웹 애플리케이션</a:t>
                      </a:r>
                      <a:r>
                        <a:rPr lang="en-US" altLang="ko-KR" sz="1200">
                          <a:effectLst/>
                        </a:rPr>
                        <a:t>&lt;</a:t>
                      </a:r>
                      <a:r>
                        <a:rPr lang="en" sz="1200">
                          <a:effectLst/>
                        </a:rPr>
                        <a:t>br&gt;- </a:t>
                      </a:r>
                      <a:r>
                        <a:rPr lang="ko-KR" altLang="en-US" sz="1200">
                          <a:effectLst/>
                        </a:rPr>
                        <a:t>배치 처리 시스템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간단한 웹 애플리케이션 및 모바일 앱</a:t>
                      </a:r>
                      <a:r>
                        <a:rPr lang="en-US" altLang="ko-KR" sz="1200">
                          <a:effectLst/>
                        </a:rPr>
                        <a:t>&lt;</a:t>
                      </a:r>
                      <a:r>
                        <a:rPr lang="en" sz="1200">
                          <a:effectLst/>
                        </a:rPr>
                        <a:t>br&gt;- </a:t>
                      </a:r>
                      <a:r>
                        <a:rPr lang="ko-KR" altLang="en-US" sz="1200">
                          <a:effectLst/>
                        </a:rPr>
                        <a:t>블로그나 소규모 온라인 쇼핑몰 등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금융 시스템</a:t>
                      </a:r>
                      <a:r>
                        <a:rPr lang="en-US" altLang="ko-KR" sz="1200">
                          <a:effectLst/>
                        </a:rPr>
                        <a:t>, </a:t>
                      </a:r>
                      <a:r>
                        <a:rPr lang="ko-KR" altLang="en-US" sz="1200">
                          <a:effectLst/>
                        </a:rPr>
                        <a:t>의료 정보 시스템과 같은 복잡한 엔터프라이즈 애플리케이션</a:t>
                      </a:r>
                      <a:r>
                        <a:rPr lang="en-US" altLang="ko-KR" sz="1200">
                          <a:effectLst/>
                        </a:rPr>
                        <a:t>&lt;</a:t>
                      </a:r>
                      <a:r>
                        <a:rPr lang="en" sz="1200">
                          <a:effectLst/>
                        </a:rPr>
                        <a:t>br&gt;- </a:t>
                      </a:r>
                      <a:r>
                        <a:rPr lang="ko-KR" altLang="en-US" sz="1200">
                          <a:effectLst/>
                        </a:rPr>
                        <a:t>복잡한 도메인 규칙을 가진 </a:t>
                      </a:r>
                      <a:r>
                        <a:rPr lang="en" sz="1200">
                          <a:effectLst/>
                        </a:rPr>
                        <a:t>CRM </a:t>
                      </a:r>
                      <a:r>
                        <a:rPr lang="ko-KR" altLang="en-US" sz="1200">
                          <a:effectLst/>
                        </a:rPr>
                        <a:t>시스템 등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010266"/>
                  </a:ext>
                </a:extLst>
              </a:tr>
              <a:tr h="726231">
                <a:tc>
                  <a:txBody>
                    <a:bodyPr/>
                    <a:lstStyle/>
                    <a:p>
                      <a:pPr fontAlgn="base"/>
                      <a:r>
                        <a:rPr lang="ko-KR" altLang="en-US" sz="1200" b="1" dirty="0">
                          <a:effectLst/>
                        </a:rPr>
                        <a:t>설계 및 개발 </a:t>
                      </a:r>
                      <a:endParaRPr lang="en-US" altLang="ko-KR" sz="1200" b="1" dirty="0">
                        <a:effectLst/>
                      </a:endParaRPr>
                    </a:p>
                    <a:p>
                      <a:pPr fontAlgn="base"/>
                      <a:r>
                        <a:rPr lang="ko-KR" altLang="en-US" sz="1200" b="1" dirty="0">
                          <a:effectLst/>
                        </a:rPr>
                        <a:t>고려 사항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비즈니스 로직과 데이터 액세스 로직이 혼재할 수 있음에 주의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>
                          <a:effectLst/>
                        </a:rPr>
                        <a:t>- </a:t>
                      </a:r>
                      <a:r>
                        <a:rPr lang="ko-KR" altLang="en-US" sz="1200">
                          <a:effectLst/>
                        </a:rPr>
                        <a:t>객체가 자신의 생명주기 관리 필요</a:t>
                      </a:r>
                      <a:r>
                        <a:rPr lang="en-US" altLang="ko-KR" sz="1200">
                          <a:effectLst/>
                        </a:rPr>
                        <a:t>&lt;</a:t>
                      </a:r>
                      <a:r>
                        <a:rPr lang="en" sz="1200">
                          <a:effectLst/>
                        </a:rPr>
                        <a:t>br&gt;- </a:t>
                      </a:r>
                      <a:r>
                        <a:rPr lang="ko-KR" altLang="en-US" sz="1200">
                          <a:effectLst/>
                        </a:rPr>
                        <a:t>데이터베이스 스키마 변경 시 영향을 주의해야 함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도메인 모델 설계에 충분한 시간과 노력 필요</a:t>
                      </a:r>
                      <a:br>
                        <a:rPr lang="en-US" altLang="ko-KR" sz="1200" dirty="0">
                          <a:effectLst/>
                        </a:rPr>
                      </a:br>
                      <a:r>
                        <a:rPr lang="en" sz="1200" dirty="0">
                          <a:effectLst/>
                        </a:rPr>
                        <a:t>- ORM </a:t>
                      </a:r>
                      <a:r>
                        <a:rPr lang="ko-KR" altLang="en-US" sz="1200" dirty="0">
                          <a:effectLst/>
                        </a:rPr>
                        <a:t>사용 시 성능 최적화 고려 필요</a:t>
                      </a:r>
                    </a:p>
                  </a:txBody>
                  <a:tcPr marL="26695" marR="26695" marT="13348" marB="13348" anchor="ctr">
                    <a:lnL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547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0411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16908-B9C2-BF18-A971-3A24FD4B9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2DA914-4F74-E989-387D-B4076142E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상황에 따라 달라지는</a:t>
            </a:r>
            <a:r>
              <a:rPr kumimoji="1" lang="en-US" altLang="ko-KR" dirty="0"/>
              <a:t>…</a:t>
            </a:r>
            <a:endParaRPr kumimoji="1" lang="ko-Kore-KR" altLang="en-US" dirty="0"/>
          </a:p>
        </p:txBody>
      </p:sp>
      <p:pic>
        <p:nvPicPr>
          <p:cNvPr id="4" name="Picture 2" descr="Transaction Script, Active Record, and Domain Model ─ The Good, the Bad, and  the Ugly | by Vibstudio | Jan, 2024 | Medium">
            <a:extLst>
              <a:ext uri="{FF2B5EF4-FFF2-40B4-BE49-F238E27FC236}">
                <a16:creationId xmlns:a16="http://schemas.microsoft.com/office/drawing/2014/main" id="{BA8AF385-336E-986B-7B54-2A54B8BA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97" y="1570924"/>
            <a:ext cx="4752749" cy="531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ransaction Script, Active Record, and Domain Model ─ The Good, the Bad, and  the Ugly | by Vibstudio | Jan, 2024 | Medium">
            <a:extLst>
              <a:ext uri="{FF2B5EF4-FFF2-40B4-BE49-F238E27FC236}">
                <a16:creationId xmlns:a16="http://schemas.microsoft.com/office/drawing/2014/main" id="{D1953625-F4C7-DDC7-E8C5-635C6282C7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551"/>
          <a:stretch/>
        </p:blipFill>
        <p:spPr bwMode="auto">
          <a:xfrm>
            <a:off x="6809556" y="1541616"/>
            <a:ext cx="4752747" cy="534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ransaction Script, Active Record, and Domain Model ─ The Good, the Bad, and  the Ugly | by Vibstudio | Jan, 2024 | Medium">
            <a:extLst>
              <a:ext uri="{FF2B5EF4-FFF2-40B4-BE49-F238E27FC236}">
                <a16:creationId xmlns:a16="http://schemas.microsoft.com/office/drawing/2014/main" id="{52C011A9-EC8A-07E6-4FCD-DCA953C31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0" t="80529" b="-551"/>
          <a:stretch/>
        </p:blipFill>
        <p:spPr bwMode="auto">
          <a:xfrm>
            <a:off x="6790874" y="5151952"/>
            <a:ext cx="1727603" cy="106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ransaction Script, Active Record, and Domain Model ─ The Good, the Bad, and  the Ugly | by Vibstudio | Jan, 2024 | Medium">
            <a:extLst>
              <a:ext uri="{FF2B5EF4-FFF2-40B4-BE49-F238E27FC236}">
                <a16:creationId xmlns:a16="http://schemas.microsoft.com/office/drawing/2014/main" id="{33517F52-525C-E6C0-2E23-86CEF07A4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" t="67033" r="62172" b="10789"/>
          <a:stretch/>
        </p:blipFill>
        <p:spPr bwMode="auto">
          <a:xfrm>
            <a:off x="9766160" y="5793260"/>
            <a:ext cx="1796143" cy="117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8889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D2111-B6A6-BA4C-B60E-89C6B75B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[</a:t>
            </a:r>
            <a:r>
              <a:rPr kumimoji="1" lang="ko-Kore-KR" altLang="en-US" dirty="0"/>
              <a:t>실습</a:t>
            </a:r>
            <a:r>
              <a:rPr kumimoji="1" lang="en-US" altLang="ko-Kore-KR" dirty="0"/>
              <a:t>]</a:t>
            </a:r>
            <a:r>
              <a:rPr kumimoji="1" lang="ko-KR" altLang="en-US" dirty="0"/>
              <a:t> </a:t>
            </a:r>
            <a:r>
              <a:rPr kumimoji="1" lang="en-US" altLang="ko-KR" dirty="0"/>
              <a:t>Cursor IDE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기반한 </a:t>
            </a:r>
            <a:r>
              <a:rPr kumimoji="1" lang="ko-KR" altLang="en-US" dirty="0" err="1"/>
              <a:t>레가시</a:t>
            </a:r>
            <a:r>
              <a:rPr kumimoji="1" lang="ko-KR" altLang="en-US" dirty="0"/>
              <a:t> 전환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53185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61"/>
          <p:cNvSpPr/>
          <p:nvPr/>
        </p:nvSpPr>
        <p:spPr>
          <a:xfrm>
            <a:off x="500011" y="3236475"/>
            <a:ext cx="5394580" cy="3099036"/>
          </a:xfrm>
          <a:prstGeom prst="roundRect">
            <a:avLst>
              <a:gd name="adj" fmla="val 692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2" name="Google Shape;1822;p61"/>
          <p:cNvSpPr/>
          <p:nvPr/>
        </p:nvSpPr>
        <p:spPr>
          <a:xfrm>
            <a:off x="6258894" y="3226526"/>
            <a:ext cx="5437988" cy="3099036"/>
          </a:xfrm>
          <a:prstGeom prst="roundRect">
            <a:avLst>
              <a:gd name="adj" fmla="val 692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3" name="Google Shape;1823;p61"/>
          <p:cNvPicPr preferRelativeResize="0"/>
          <p:nvPr/>
        </p:nvPicPr>
        <p:blipFill rotWithShape="1">
          <a:blip r:embed="rId3">
            <a:alphaModFix/>
          </a:blip>
          <a:srcRect l="15774" t="587" r="2843" b="33897"/>
          <a:stretch/>
        </p:blipFill>
        <p:spPr>
          <a:xfrm>
            <a:off x="828704" y="3357749"/>
            <a:ext cx="4704523" cy="275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4" name="Google Shape;1824;p6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buSzPts val="2800"/>
            </a:pPr>
            <a:r>
              <a:rPr lang="en-US" sz="3733" dirty="0"/>
              <a:t>Event Storming : DDD </a:t>
            </a:r>
            <a:r>
              <a:rPr lang="ko-KR" altLang="en-US" sz="3733" dirty="0"/>
              <a:t>설계</a:t>
            </a:r>
            <a:r>
              <a:rPr lang="en-US" sz="3733" dirty="0" err="1"/>
              <a:t>를</a:t>
            </a:r>
            <a:r>
              <a:rPr lang="en-US" sz="3733" dirty="0"/>
              <a:t> </a:t>
            </a:r>
            <a:r>
              <a:rPr lang="en-US" sz="3733" dirty="0" err="1"/>
              <a:t>쉽게</a:t>
            </a:r>
            <a:r>
              <a:rPr lang="en-US" sz="3733" dirty="0"/>
              <a:t> </a:t>
            </a:r>
            <a:r>
              <a:rPr lang="en-US" sz="3733" dirty="0" err="1"/>
              <a:t>하는</a:t>
            </a:r>
            <a:r>
              <a:rPr lang="en-US" sz="3733" dirty="0"/>
              <a:t> </a:t>
            </a:r>
            <a:r>
              <a:rPr lang="en-US" sz="3733" dirty="0" err="1"/>
              <a:t>방법</a:t>
            </a:r>
            <a:endParaRPr dirty="0"/>
          </a:p>
        </p:txBody>
      </p:sp>
      <p:grpSp>
        <p:nvGrpSpPr>
          <p:cNvPr id="1826" name="Google Shape;1826;p61"/>
          <p:cNvGrpSpPr/>
          <p:nvPr/>
        </p:nvGrpSpPr>
        <p:grpSpPr>
          <a:xfrm>
            <a:off x="6384033" y="3236477"/>
            <a:ext cx="5293892" cy="3168855"/>
            <a:chOff x="4505041" y="2386100"/>
            <a:chExt cx="4330275" cy="2592046"/>
          </a:xfrm>
        </p:grpSpPr>
        <p:pic>
          <p:nvPicPr>
            <p:cNvPr id="1827" name="Google Shape;1827;p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505041" y="3009224"/>
              <a:ext cx="4330275" cy="1968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8" name="Google Shape;1828;p6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573067" y="2386100"/>
              <a:ext cx="2732809" cy="10205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29" name="Google Shape;1829;p61"/>
          <p:cNvSpPr txBox="1"/>
          <p:nvPr/>
        </p:nvSpPr>
        <p:spPr>
          <a:xfrm rot="-564597">
            <a:off x="10068945" y="3834260"/>
            <a:ext cx="1918740" cy="8003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Denormalization for Loose coupling &amp; Speed</a:t>
            </a:r>
            <a:endParaRPr sz="1467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0" name="Google Shape;1830;p61"/>
          <p:cNvSpPr txBox="1"/>
          <p:nvPr/>
        </p:nvSpPr>
        <p:spPr>
          <a:xfrm rot="-564597">
            <a:off x="9445288" y="4823374"/>
            <a:ext cx="2684904" cy="5745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Event-driven, Non-blocking (No-Locks)</a:t>
            </a:r>
            <a:endParaRPr sz="1467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1" name="Google Shape;1831;p61"/>
          <p:cNvSpPr txBox="1"/>
          <p:nvPr/>
        </p:nvSpPr>
        <p:spPr>
          <a:xfrm rot="-564597">
            <a:off x="10167872" y="5473468"/>
            <a:ext cx="1586976" cy="80035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Eventual Consistency (BASE)</a:t>
            </a:r>
            <a:endParaRPr sz="1467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2" name="Google Shape;1832;p61"/>
          <p:cNvSpPr txBox="1"/>
          <p:nvPr/>
        </p:nvSpPr>
        <p:spPr>
          <a:xfrm rot="464041">
            <a:off x="182143" y="4325055"/>
            <a:ext cx="2170147" cy="800357"/>
          </a:xfrm>
          <a:prstGeom prst="rect">
            <a:avLst/>
          </a:prstGeom>
          <a:solidFill>
            <a:srgbClr val="324144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Normalization &amp; Generalization for Reuse</a:t>
            </a:r>
            <a:endParaRPr sz="1467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3" name="Google Shape;1833;p61"/>
          <p:cNvSpPr txBox="1"/>
          <p:nvPr/>
        </p:nvSpPr>
        <p:spPr>
          <a:xfrm rot="464041">
            <a:off x="449395" y="5308836"/>
            <a:ext cx="2277333" cy="348824"/>
          </a:xfrm>
          <a:prstGeom prst="rect">
            <a:avLst/>
          </a:prstGeom>
          <a:solidFill>
            <a:srgbClr val="324144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Stateful and Mutable</a:t>
            </a:r>
            <a:endParaRPr sz="1467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4" name="Google Shape;1834;p61"/>
          <p:cNvSpPr txBox="1"/>
          <p:nvPr/>
        </p:nvSpPr>
        <p:spPr>
          <a:xfrm rot="464041">
            <a:off x="263235" y="5779726"/>
            <a:ext cx="2070303" cy="348824"/>
          </a:xfrm>
          <a:prstGeom prst="rect">
            <a:avLst/>
          </a:prstGeom>
          <a:solidFill>
            <a:srgbClr val="324144"/>
          </a:solidFill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chemeClr val="lt1"/>
              </a:buClr>
              <a:buSzPts val="1100"/>
            </a:pPr>
            <a:r>
              <a:rPr lang="en-US" sz="1467" b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ACID Transaction</a:t>
            </a:r>
            <a:endParaRPr sz="1467" b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5" name="Google Shape;1835;p61"/>
          <p:cNvSpPr txBox="1"/>
          <p:nvPr/>
        </p:nvSpPr>
        <p:spPr>
          <a:xfrm>
            <a:off x="5049166" y="3706965"/>
            <a:ext cx="2006941" cy="1354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>
              <a:buClr>
                <a:srgbClr val="D0DADC"/>
              </a:buClr>
              <a:buSzPts val="6000"/>
            </a:pPr>
            <a:r>
              <a:rPr lang="en-US" sz="8000" b="1">
                <a:solidFill>
                  <a:srgbClr val="D0DADC"/>
                </a:solidFill>
                <a:latin typeface="Malgun Gothic"/>
                <a:ea typeface="Malgun Gothic"/>
                <a:cs typeface="Malgun Gothic"/>
                <a:sym typeface="Malgun Gothic"/>
              </a:rPr>
              <a:t>vs</a:t>
            </a:r>
            <a:endParaRPr sz="9600" b="1">
              <a:solidFill>
                <a:srgbClr val="D0DAD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354F3-CB36-8244-9F5A-0CDC7CD06C7E}"/>
              </a:ext>
            </a:extLst>
          </p:cNvPr>
          <p:cNvSpPr txBox="1"/>
          <p:nvPr/>
        </p:nvSpPr>
        <p:spPr>
          <a:xfrm>
            <a:off x="1393495" y="3031290"/>
            <a:ext cx="4026423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</a:rPr>
              <a:t>전통적 분석</a:t>
            </a:r>
            <a:r>
              <a:rPr kumimoji="1" lang="en-US" altLang="ko-KR" sz="2400" dirty="0">
                <a:solidFill>
                  <a:schemeClr val="bg1"/>
                </a:solidFill>
              </a:rPr>
              <a:t>/</a:t>
            </a:r>
            <a:r>
              <a:rPr kumimoji="1" lang="ko-KR" altLang="en-US" sz="2400" dirty="0">
                <a:solidFill>
                  <a:schemeClr val="bg1"/>
                </a:solidFill>
              </a:rPr>
              <a:t>설계 </a:t>
            </a:r>
            <a:r>
              <a:rPr kumimoji="1" lang="en-US" altLang="ko-KR" sz="2400" dirty="0">
                <a:solidFill>
                  <a:schemeClr val="bg1"/>
                </a:solidFill>
              </a:rPr>
              <a:t>(UML, ERD)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1BD32A-F5C1-7643-AD77-6C723C36D121}"/>
              </a:ext>
            </a:extLst>
          </p:cNvPr>
          <p:cNvSpPr txBox="1"/>
          <p:nvPr/>
        </p:nvSpPr>
        <p:spPr>
          <a:xfrm>
            <a:off x="7478283" y="3003710"/>
            <a:ext cx="3015569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chemeClr val="bg1"/>
                </a:solidFill>
              </a:rPr>
              <a:t>이벤트 </a:t>
            </a:r>
            <a:r>
              <a:rPr kumimoji="1" lang="ko-KR" altLang="en-US" sz="2400" dirty="0" err="1">
                <a:solidFill>
                  <a:schemeClr val="bg1"/>
                </a:solidFill>
              </a:rPr>
              <a:t>스토밍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&amp;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DDD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0B6A10-C60F-C74F-8A7C-20E66CEAB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20000"/>
              </a:lnSpc>
              <a:spcBef>
                <a:spcPts val="0"/>
              </a:spcBef>
              <a:buClr>
                <a:srgbClr val="0C0C0C"/>
              </a:buClr>
              <a:buSzPts val="900"/>
            </a:pP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이벤트스토밍은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시스템에서 발생하는 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이벤트를 중심 </a:t>
            </a:r>
            <a:r>
              <a:rPr lang="en-US" altLang="ko-KR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en-US" altLang="ko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Event-First) </a:t>
            </a: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으로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분석하는 기법으로 특히 </a:t>
            </a:r>
            <a:r>
              <a:rPr lang="en-US" altLang="ko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Non-blocking, Event-driven 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 </a:t>
            </a:r>
            <a:r>
              <a:rPr lang="en-US" altLang="ko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MSA 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 시스템을 분석에서 개발까지 필요한 도메인에 대한 탁월하게 빠른 이해를 도모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하는데 유리하다</a:t>
            </a:r>
            <a:r>
              <a:rPr lang="en-US" altLang="ko-KR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sz="14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lr>
                <a:srgbClr val="0C0C0C"/>
              </a:buClr>
              <a:buSzPts val="900"/>
            </a:pP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기존의 </a:t>
            </a:r>
            <a:r>
              <a:rPr lang="ko-KR" altLang="en-US" sz="14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유즈케이스나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클래스 </a:t>
            </a:r>
            <a:r>
              <a:rPr lang="ko-KR" altLang="en-US" sz="14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다이어그래밍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방식과 다르게 별다른 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사전 훈련된 지식과 도구 없이  진행할 수 있다</a:t>
            </a:r>
            <a:r>
              <a:rPr lang="en-US" altLang="ko-KR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sz="1400" dirty="0">
              <a:solidFill>
                <a:srgbClr val="0C0C0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71450" indent="-171450">
              <a:lnSpc>
                <a:spcPct val="120000"/>
              </a:lnSpc>
              <a:spcBef>
                <a:spcPts val="750"/>
              </a:spcBef>
              <a:buClr>
                <a:srgbClr val="0C0C0C"/>
              </a:buClr>
              <a:buSzPts val="900"/>
            </a:pP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진행과정은 참여자 워크숍 방식의 방법론으로 결과는 </a:t>
            </a: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스티키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노트를 벽에 </a:t>
            </a: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붙힌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것으로 결과가 남으며</a:t>
            </a:r>
            <a:r>
              <a:rPr lang="en-US" altLang="ko-KR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오랜지색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b="1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스티키</a:t>
            </a:r>
            <a:r>
              <a:rPr lang="ko-KR" altLang="en-US" sz="1400" b="1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노트들의 연결로 비즈니스 프로세스가 도출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되며 이들을 이후 </a:t>
            </a:r>
            <a:r>
              <a:rPr lang="en-US" altLang="ko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BPMN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과 </a:t>
            </a:r>
            <a:r>
              <a:rPr lang="en-US" altLang="ko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UML 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등으로 </a:t>
            </a:r>
            <a:r>
              <a:rPr lang="ko-KR" altLang="en-US" sz="1400" dirty="0" err="1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정재하여</a:t>
            </a:r>
            <a:r>
              <a:rPr lang="ko-KR" altLang="en-US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전환할 수 있다</a:t>
            </a:r>
            <a:r>
              <a:rPr lang="en-US" altLang="ko-KR" sz="1400" dirty="0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400" dirty="0"/>
          </a:p>
          <a:p>
            <a:endParaRPr lang="ko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00792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E751AA-D26A-0C4C-86FE-AB828EDE4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Event Storming </a:t>
            </a:r>
            <a:r>
              <a:rPr kumimoji="1" lang="ko-KR" altLang="en-US" dirty="0"/>
              <a:t>의 위상</a:t>
            </a:r>
            <a:endParaRPr kumimoji="1" lang="ko-US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3227788-69DE-4F4B-B1C8-4F06BA4D50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US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AA01AFF-E6A9-9442-B19B-E4A4CDBCF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564905"/>
            <a:ext cx="6448516" cy="3512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14D585-C230-7A48-9D90-A9AAFF4EAB3D}"/>
              </a:ext>
            </a:extLst>
          </p:cNvPr>
          <p:cNvSpPr txBox="1"/>
          <p:nvPr/>
        </p:nvSpPr>
        <p:spPr>
          <a:xfrm>
            <a:off x="1391478" y="2135281"/>
            <a:ext cx="4930773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sz="2400" dirty="0">
                <a:solidFill>
                  <a:schemeClr val="bg1"/>
                </a:solidFill>
              </a:rPr>
              <a:t>The Open Group </a:t>
            </a:r>
            <a:r>
              <a:rPr kumimoji="1" lang="ko-US" altLang="en-US" sz="2400" dirty="0">
                <a:solidFill>
                  <a:schemeClr val="bg1"/>
                </a:solidFill>
              </a:rPr>
              <a:t>의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>
                <a:solidFill>
                  <a:schemeClr val="bg1"/>
                </a:solidFill>
              </a:rPr>
              <a:t>OAA </a:t>
            </a:r>
            <a:r>
              <a:rPr kumimoji="1" lang="ko-KR" altLang="en-US" sz="2400" dirty="0">
                <a:solidFill>
                  <a:schemeClr val="bg1"/>
                </a:solidFill>
              </a:rPr>
              <a:t>의 </a:t>
            </a:r>
            <a:r>
              <a:rPr kumimoji="1" lang="ko-KR" altLang="en-US" sz="2400" dirty="0" err="1">
                <a:solidFill>
                  <a:schemeClr val="bg1"/>
                </a:solidFill>
              </a:rPr>
              <a:t>빌딩블록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DA50E0-1B05-D344-8138-1C098F219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038" y="1604797"/>
            <a:ext cx="5401733" cy="30310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E5DD07-797A-4943-A580-60D677D24E23}"/>
              </a:ext>
            </a:extLst>
          </p:cNvPr>
          <p:cNvSpPr txBox="1"/>
          <p:nvPr/>
        </p:nvSpPr>
        <p:spPr>
          <a:xfrm>
            <a:off x="7632171" y="1123502"/>
            <a:ext cx="3279809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sz="2400" dirty="0">
                <a:solidFill>
                  <a:schemeClr val="bg1"/>
                </a:solidFill>
              </a:rPr>
              <a:t>Pivotal </a:t>
            </a:r>
            <a:r>
              <a:rPr kumimoji="1" lang="ko-KR" altLang="en-US" sz="2400" dirty="0">
                <a:solidFill>
                  <a:schemeClr val="bg1"/>
                </a:solidFill>
              </a:rPr>
              <a:t>의 </a:t>
            </a:r>
            <a:r>
              <a:rPr kumimoji="1" lang="en-US" altLang="ko-KR" sz="2400" dirty="0" err="1">
                <a:solidFill>
                  <a:schemeClr val="bg1"/>
                </a:solidFill>
              </a:rPr>
              <a:t>AppTX</a:t>
            </a:r>
            <a:r>
              <a:rPr kumimoji="1" lang="en-US" altLang="ko-KR" sz="2400" dirty="0">
                <a:solidFill>
                  <a:schemeClr val="bg1"/>
                </a:solidFill>
              </a:rPr>
              <a:t> </a:t>
            </a:r>
            <a:r>
              <a:rPr kumimoji="1" lang="ko-KR" altLang="en-US" sz="2400" dirty="0">
                <a:solidFill>
                  <a:schemeClr val="bg1"/>
                </a:solidFill>
              </a:rPr>
              <a:t>방법론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72BFBF-6674-8D42-8476-735D5FA60064}"/>
              </a:ext>
            </a:extLst>
          </p:cNvPr>
          <p:cNvSpPr/>
          <p:nvPr/>
        </p:nvSpPr>
        <p:spPr>
          <a:xfrm>
            <a:off x="6754695" y="4706791"/>
            <a:ext cx="52530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https://www.slideshare.net/Pivotal/pivotals-secret-sauce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99B78-EA9E-954B-9C0E-A54BD4217C07}"/>
              </a:ext>
            </a:extLst>
          </p:cNvPr>
          <p:cNvSpPr txBox="1"/>
          <p:nvPr/>
        </p:nvSpPr>
        <p:spPr>
          <a:xfrm>
            <a:off x="7440149" y="5667172"/>
            <a:ext cx="3677738" cy="46166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en-US" altLang="ko-US" sz="2400" dirty="0">
                <a:solidFill>
                  <a:schemeClr val="bg1"/>
                </a:solidFill>
              </a:rPr>
              <a:t>IBM </a:t>
            </a:r>
            <a:r>
              <a:rPr kumimoji="1" lang="ko-KR" altLang="en-US" sz="2400" dirty="0">
                <a:solidFill>
                  <a:schemeClr val="bg1"/>
                </a:solidFill>
              </a:rPr>
              <a:t>의 </a:t>
            </a:r>
            <a:r>
              <a:rPr kumimoji="1" lang="en-US" altLang="ko-KR" sz="2400" dirty="0">
                <a:solidFill>
                  <a:schemeClr val="bg1"/>
                </a:solidFill>
              </a:rPr>
              <a:t>Garage </a:t>
            </a:r>
            <a:r>
              <a:rPr kumimoji="1" lang="ko-KR" altLang="en-US" sz="2400" dirty="0">
                <a:solidFill>
                  <a:schemeClr val="bg1"/>
                </a:solidFill>
              </a:rPr>
              <a:t>방법론</a:t>
            </a:r>
            <a:r>
              <a:rPr kumimoji="1" lang="en-US" altLang="ko-KR" sz="2400" dirty="0">
                <a:solidFill>
                  <a:schemeClr val="bg1"/>
                </a:solidFill>
              </a:rPr>
              <a:t>…</a:t>
            </a:r>
            <a:r>
              <a:rPr kumimoji="1" lang="ko-KR" altLang="en-US" sz="2400" dirty="0">
                <a:solidFill>
                  <a:schemeClr val="bg1"/>
                </a:solidFill>
              </a:rPr>
              <a:t> </a:t>
            </a:r>
            <a:r>
              <a:rPr kumimoji="1" lang="en-US" altLang="ko-KR" sz="2400" dirty="0" err="1">
                <a:solidFill>
                  <a:schemeClr val="bg1"/>
                </a:solidFill>
              </a:rPr>
              <a:t>etc</a:t>
            </a:r>
            <a:endParaRPr kumimoji="1" lang="ko-US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B1B6F05-267D-A244-8179-6F9616550572}"/>
              </a:ext>
            </a:extLst>
          </p:cNvPr>
          <p:cNvSpPr/>
          <p:nvPr/>
        </p:nvSpPr>
        <p:spPr>
          <a:xfrm>
            <a:off x="658695" y="607754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U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https://pubs.opengroup.org/architecture/o-aa-standard/#Introduction</a:t>
            </a:r>
          </a:p>
        </p:txBody>
      </p:sp>
    </p:spTree>
    <p:extLst>
      <p:ext uri="{BB962C8B-B14F-4D97-AF65-F5344CB8AC3E}">
        <p14:creationId xmlns:p14="http://schemas.microsoft.com/office/powerpoint/2010/main" val="1919074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71AAF-AB84-BF4D-9620-16F354492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Levels of Event Storming</a:t>
            </a:r>
            <a:endParaRPr kumimoji="1" lang="ko-US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BD75DF-6451-FF40-91F7-22E1E2AA4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US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95D70E-48D2-FF41-A56E-D164A5690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06" y="1849580"/>
            <a:ext cx="10549568" cy="381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0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kumimoji="1" lang="en-US" altLang="ko-KR"/>
              <a:t>Biz &gt; Big Picture Event Storming</a:t>
            </a:r>
            <a:endParaRPr kumimoji="1" lang="ko-KR" altLang="en-US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813920-0B19-6947-B5BC-D43A9B1B3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altLang="ko-US" sz="2000">
                <a:solidFill>
                  <a:schemeClr val="tx1">
                    <a:alpha val="60000"/>
                  </a:schemeClr>
                </a:solidFill>
              </a:rPr>
              <a:t>Identifies </a:t>
            </a:r>
          </a:p>
          <a:p>
            <a:pPr lvl="1"/>
            <a:r>
              <a:rPr kumimoji="1" lang="en-US" altLang="ko-US" sz="2000">
                <a:solidFill>
                  <a:schemeClr val="tx1">
                    <a:alpha val="60000"/>
                  </a:schemeClr>
                </a:solidFill>
              </a:rPr>
              <a:t>Events</a:t>
            </a:r>
          </a:p>
          <a:p>
            <a:pPr lvl="1"/>
            <a:r>
              <a:rPr kumimoji="1" lang="en-US" altLang="ko-US" sz="2000">
                <a:solidFill>
                  <a:schemeClr val="tx1">
                    <a:alpha val="60000"/>
                  </a:schemeClr>
                </a:solidFill>
              </a:rPr>
              <a:t>Systems</a:t>
            </a:r>
          </a:p>
          <a:p>
            <a:pPr lvl="1"/>
            <a:r>
              <a:rPr kumimoji="1" lang="en-US" altLang="ko-US" sz="2000">
                <a:solidFill>
                  <a:schemeClr val="tx1">
                    <a:alpha val="60000"/>
                  </a:schemeClr>
                </a:solidFill>
              </a:rPr>
              <a:t>People (Actor/Personas)</a:t>
            </a:r>
          </a:p>
          <a:p>
            <a:r>
              <a:rPr kumimoji="1" lang="en-US" altLang="ko-US" sz="2000">
                <a:solidFill>
                  <a:schemeClr val="tx1">
                    <a:alpha val="60000"/>
                  </a:schemeClr>
                </a:solidFill>
              </a:rPr>
              <a:t>Derives</a:t>
            </a:r>
          </a:p>
          <a:p>
            <a:pPr lvl="1"/>
            <a:r>
              <a:rPr kumimoji="1" lang="en-US" altLang="ko-US" sz="2000">
                <a:solidFill>
                  <a:schemeClr val="tx1">
                    <a:alpha val="60000"/>
                  </a:schemeClr>
                </a:solidFill>
              </a:rPr>
              <a:t>Conflicts, Goals, Blockers</a:t>
            </a:r>
          </a:p>
          <a:p>
            <a:pPr lvl="1"/>
            <a:r>
              <a:rPr kumimoji="1" lang="en-US" altLang="ko-US" sz="2000">
                <a:solidFill>
                  <a:schemeClr val="tx1">
                    <a:alpha val="60000"/>
                  </a:schemeClr>
                </a:solidFill>
              </a:rPr>
              <a:t>Boundaries (Bounded Contexts)</a:t>
            </a:r>
          </a:p>
          <a:p>
            <a:r>
              <a:rPr kumimoji="1" lang="en-US" altLang="ko-US" sz="2000">
                <a:solidFill>
                  <a:schemeClr val="tx1">
                    <a:alpha val="60000"/>
                  </a:schemeClr>
                </a:solidFill>
              </a:rPr>
              <a:t>Related to</a:t>
            </a:r>
          </a:p>
          <a:p>
            <a:pPr lvl="1"/>
            <a:r>
              <a:rPr kumimoji="1" lang="en-US" altLang="ko-US" sz="2000">
                <a:solidFill>
                  <a:schemeClr val="tx1">
                    <a:alpha val="60000"/>
                  </a:schemeClr>
                </a:solidFill>
              </a:rPr>
              <a:t>Process Modeling</a:t>
            </a:r>
          </a:p>
          <a:p>
            <a:pPr lvl="1"/>
            <a:r>
              <a:rPr kumimoji="1" lang="en-US" altLang="ko-US" sz="2000">
                <a:solidFill>
                  <a:schemeClr val="tx1">
                    <a:alpha val="60000"/>
                  </a:schemeClr>
                </a:solidFill>
              </a:rPr>
              <a:t>Software Design</a:t>
            </a:r>
          </a:p>
          <a:p>
            <a:pPr lvl="1"/>
            <a:endParaRPr kumimoji="1" lang="ko-US" altLang="en-US" sz="20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23B6098-EDFD-A74D-8E58-05E419CC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028" y="1819923"/>
            <a:ext cx="5572564" cy="32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83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kumimoji="1" lang="en-US" altLang="ko-KR" sz="3400"/>
              <a:t>Biz &gt; Process Modeling Event Storming</a:t>
            </a:r>
            <a:endParaRPr kumimoji="1" lang="ko-KR" altLang="en-US" sz="34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64813920-0B19-6947-B5BC-D43A9B1B3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36904" y="1421105"/>
            <a:ext cx="4316896" cy="4888215"/>
          </a:xfrm>
        </p:spPr>
        <p:txBody>
          <a:bodyPr>
            <a:normAutofit/>
          </a:bodyPr>
          <a:lstStyle/>
          <a:p>
            <a:r>
              <a:rPr kumimoji="1" lang="en-US" altLang="ko-US" sz="1900" dirty="0">
                <a:solidFill>
                  <a:schemeClr val="tx1">
                    <a:alpha val="60000"/>
                  </a:schemeClr>
                </a:solidFill>
              </a:rPr>
              <a:t>Identifies </a:t>
            </a:r>
          </a:p>
          <a:p>
            <a:pPr lvl="1"/>
            <a:r>
              <a:rPr kumimoji="1" lang="en-US" altLang="ko-US" sz="1900" dirty="0">
                <a:solidFill>
                  <a:schemeClr val="tx1">
                    <a:alpha val="60000"/>
                  </a:schemeClr>
                </a:solidFill>
              </a:rPr>
              <a:t>Policies (Rules)</a:t>
            </a:r>
          </a:p>
          <a:p>
            <a:pPr lvl="1"/>
            <a:r>
              <a:rPr kumimoji="1" lang="en-US" altLang="ko-US" sz="1900" dirty="0">
                <a:solidFill>
                  <a:schemeClr val="tx1">
                    <a:alpha val="60000"/>
                  </a:schemeClr>
                </a:solidFill>
              </a:rPr>
              <a:t>Commands (APIs)</a:t>
            </a:r>
          </a:p>
          <a:p>
            <a:pPr lvl="1"/>
            <a:r>
              <a:rPr kumimoji="1" lang="en-US" altLang="ko-US" sz="1900" dirty="0">
                <a:solidFill>
                  <a:schemeClr val="tx1">
                    <a:alpha val="60000"/>
                  </a:schemeClr>
                </a:solidFill>
              </a:rPr>
              <a:t>Read Models (UIs)</a:t>
            </a:r>
          </a:p>
          <a:p>
            <a:r>
              <a:rPr kumimoji="1" lang="en-US" altLang="ko-US" sz="1900" dirty="0">
                <a:solidFill>
                  <a:schemeClr val="tx1">
                    <a:alpha val="60000"/>
                  </a:schemeClr>
                </a:solidFill>
              </a:rPr>
              <a:t>Derives</a:t>
            </a:r>
          </a:p>
          <a:p>
            <a:pPr lvl="1"/>
            <a:r>
              <a:rPr kumimoji="1" lang="en-US" altLang="ko-US" sz="1900" dirty="0">
                <a:solidFill>
                  <a:schemeClr val="tx1">
                    <a:alpha val="60000"/>
                  </a:schemeClr>
                </a:solidFill>
              </a:rPr>
              <a:t>Value Propositions</a:t>
            </a:r>
          </a:p>
          <a:p>
            <a:pPr lvl="1"/>
            <a:r>
              <a:rPr kumimoji="1" lang="en-US" altLang="ko-US" sz="1900" dirty="0">
                <a:solidFill>
                  <a:schemeClr val="tx1">
                    <a:alpha val="60000"/>
                  </a:schemeClr>
                </a:solidFill>
              </a:rPr>
              <a:t>Policies</a:t>
            </a:r>
          </a:p>
          <a:p>
            <a:pPr lvl="1"/>
            <a:r>
              <a:rPr kumimoji="1" lang="en-US" altLang="ko-US" sz="1900" dirty="0">
                <a:solidFill>
                  <a:schemeClr val="tx1">
                    <a:alpha val="60000"/>
                  </a:schemeClr>
                </a:solidFill>
              </a:rPr>
              <a:t>Personas</a:t>
            </a:r>
          </a:p>
          <a:p>
            <a:pPr lvl="1"/>
            <a:r>
              <a:rPr kumimoji="1" lang="en-US" altLang="ko-US" sz="1900" dirty="0">
                <a:solidFill>
                  <a:schemeClr val="tx1">
                    <a:alpha val="60000"/>
                  </a:schemeClr>
                </a:solidFill>
              </a:rPr>
              <a:t>Individual Goals</a:t>
            </a:r>
          </a:p>
          <a:p>
            <a:r>
              <a:rPr kumimoji="1" lang="en-US" altLang="ko-US" sz="1900" dirty="0">
                <a:solidFill>
                  <a:schemeClr val="tx1">
                    <a:alpha val="60000"/>
                  </a:schemeClr>
                </a:solidFill>
              </a:rPr>
              <a:t>Related to</a:t>
            </a:r>
          </a:p>
          <a:p>
            <a:pPr lvl="1"/>
            <a:r>
              <a:rPr kumimoji="1" lang="en-US" altLang="ko-US" sz="1900" dirty="0">
                <a:solidFill>
                  <a:schemeClr val="tx1">
                    <a:alpha val="60000"/>
                  </a:schemeClr>
                </a:solidFill>
              </a:rPr>
              <a:t>Software Design</a:t>
            </a:r>
          </a:p>
          <a:p>
            <a:pPr lvl="1"/>
            <a:endParaRPr kumimoji="1" lang="ko-US" altLang="en-US" sz="19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A93886-6C4A-B14E-BBF7-4E5032E60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50" y="1691911"/>
            <a:ext cx="6015897" cy="347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050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dirty="0"/>
              <a:t>Dev &gt; Software Design Event Storming</a:t>
            </a:r>
            <a:endParaRPr kumimoji="1"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C97CAD40-AF73-C84F-8F2C-AC0574311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864" y="1668060"/>
            <a:ext cx="3681412" cy="4888215"/>
          </a:xfrm>
        </p:spPr>
        <p:txBody>
          <a:bodyPr>
            <a:normAutofit/>
          </a:bodyPr>
          <a:lstStyle/>
          <a:p>
            <a:r>
              <a:rPr kumimoji="1" lang="en-US" altLang="ko-US" dirty="0"/>
              <a:t>Identifies </a:t>
            </a:r>
          </a:p>
          <a:p>
            <a:pPr lvl="1"/>
            <a:r>
              <a:rPr kumimoji="1" lang="en-US" altLang="ko-US" dirty="0"/>
              <a:t>Aggregates (Data)</a:t>
            </a:r>
          </a:p>
          <a:p>
            <a:r>
              <a:rPr kumimoji="1" lang="en-US" altLang="ko-US" dirty="0"/>
              <a:t>Derives</a:t>
            </a:r>
          </a:p>
          <a:p>
            <a:pPr lvl="1"/>
            <a:r>
              <a:rPr kumimoji="1" lang="en-US" altLang="ko-US" dirty="0"/>
              <a:t>Aggregates</a:t>
            </a:r>
          </a:p>
          <a:p>
            <a:pPr lvl="1"/>
            <a:r>
              <a:rPr kumimoji="1" lang="en-US" altLang="ko-US" dirty="0"/>
              <a:t>Policies detail </a:t>
            </a:r>
          </a:p>
          <a:p>
            <a:pPr lvl="1"/>
            <a:r>
              <a:rPr kumimoji="1" lang="en-US" altLang="ko-US" dirty="0"/>
              <a:t>Read Model detail</a:t>
            </a:r>
          </a:p>
          <a:p>
            <a:r>
              <a:rPr kumimoji="1" lang="en-US" altLang="ko-US" dirty="0"/>
              <a:t>Related to</a:t>
            </a:r>
          </a:p>
          <a:p>
            <a:pPr lvl="1"/>
            <a:r>
              <a:rPr kumimoji="1" lang="en-US" altLang="ko-US" dirty="0"/>
              <a:t>Code Generation</a:t>
            </a:r>
          </a:p>
          <a:p>
            <a:pPr lvl="1"/>
            <a:endParaRPr kumimoji="1" lang="ko-US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227AC8-E91E-D74D-AA44-007AB2C83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35" y="1668060"/>
            <a:ext cx="75486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1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261CA-BDCD-B769-C14C-67AE5709F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z="3600" dirty="0"/>
              <a:t>개발자를 대체하기보다 생산성을 강화하는 도구</a:t>
            </a:r>
            <a:endParaRPr kumimoji="1" lang="ko-Kore-KR" altLang="en-US" sz="3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A7A5D8-388D-EAE2-1CBC-D546BD2CC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93CAAB-09E5-BCDA-D9A8-0DBC97A5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0" y="1260770"/>
            <a:ext cx="9217681" cy="54829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0EA6C1-85BB-18EE-7C29-5652A429F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501031" y="2785196"/>
            <a:ext cx="2137053" cy="21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24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ko-KR" dirty="0"/>
              <a:t>Dev &gt; Domain Class Modeling (Ubiquitous Language) with UML</a:t>
            </a:r>
            <a:endParaRPr kumimoji="1"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A3DF39A5-D78A-BF45-8C5B-6D0A480BF3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72463" y="1421105"/>
            <a:ext cx="3919537" cy="4888215"/>
          </a:xfrm>
        </p:spPr>
        <p:txBody>
          <a:bodyPr>
            <a:normAutofit/>
          </a:bodyPr>
          <a:lstStyle/>
          <a:p>
            <a:r>
              <a:rPr kumimoji="1" lang="en-US" altLang="ko-US" dirty="0"/>
              <a:t>Identifies </a:t>
            </a:r>
          </a:p>
          <a:p>
            <a:pPr lvl="1"/>
            <a:r>
              <a:rPr kumimoji="1" lang="en-US" altLang="ko-US" dirty="0"/>
              <a:t>Policies (Rules)</a:t>
            </a:r>
          </a:p>
          <a:p>
            <a:pPr lvl="1"/>
            <a:r>
              <a:rPr kumimoji="1" lang="en-US" altLang="ko-US" dirty="0"/>
              <a:t>Commands (APIs)</a:t>
            </a:r>
          </a:p>
          <a:p>
            <a:pPr lvl="1"/>
            <a:r>
              <a:rPr kumimoji="1" lang="en-US" altLang="ko-US" dirty="0"/>
              <a:t>Read Models (UIs)</a:t>
            </a:r>
          </a:p>
          <a:p>
            <a:r>
              <a:rPr kumimoji="1" lang="en-US" altLang="ko-US" dirty="0"/>
              <a:t>Derives</a:t>
            </a:r>
          </a:p>
          <a:p>
            <a:pPr lvl="1"/>
            <a:r>
              <a:rPr kumimoji="1" lang="en-US" altLang="ko-US" dirty="0"/>
              <a:t>Value Propositions</a:t>
            </a:r>
          </a:p>
          <a:p>
            <a:pPr lvl="1"/>
            <a:r>
              <a:rPr kumimoji="1" lang="en-US" altLang="ko-US" dirty="0"/>
              <a:t>Policies</a:t>
            </a:r>
          </a:p>
          <a:p>
            <a:pPr lvl="1"/>
            <a:r>
              <a:rPr kumimoji="1" lang="en-US" altLang="ko-US" dirty="0"/>
              <a:t>Personas</a:t>
            </a:r>
          </a:p>
          <a:p>
            <a:pPr lvl="1"/>
            <a:r>
              <a:rPr kumimoji="1" lang="en-US" altLang="ko-US" dirty="0"/>
              <a:t>Individual Goals</a:t>
            </a:r>
          </a:p>
          <a:p>
            <a:r>
              <a:rPr kumimoji="1" lang="en-US" altLang="ko-US" dirty="0"/>
              <a:t>Related to</a:t>
            </a:r>
          </a:p>
          <a:p>
            <a:pPr lvl="1"/>
            <a:r>
              <a:rPr kumimoji="1" lang="en-US" altLang="ko-US" dirty="0"/>
              <a:t>Software Design</a:t>
            </a:r>
          </a:p>
          <a:p>
            <a:pPr lvl="1"/>
            <a:endParaRPr kumimoji="1" lang="ko-US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8"/>
          <a:stretch/>
        </p:blipFill>
        <p:spPr>
          <a:xfrm>
            <a:off x="838200" y="1737771"/>
            <a:ext cx="7582053" cy="4708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589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Model to Implementation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288824" y="1915528"/>
            <a:ext cx="6847895" cy="1315746"/>
            <a:chOff x="1569893" y="3100384"/>
            <a:chExt cx="6847895" cy="1315746"/>
          </a:xfrm>
          <a:solidFill>
            <a:schemeClr val="accent1"/>
          </a:solidFill>
        </p:grpSpPr>
        <p:sp>
          <p:nvSpPr>
            <p:cNvPr id="10" name="Rectangle 9"/>
            <p:cNvSpPr/>
            <p:nvPr/>
          </p:nvSpPr>
          <p:spPr>
            <a:xfrm>
              <a:off x="1569893" y="4030462"/>
              <a:ext cx="4404780" cy="3856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17491712">
              <a:off x="5529736" y="3640956"/>
              <a:ext cx="1036800" cy="2929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6091455" y="3100384"/>
              <a:ext cx="2326333" cy="60012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288824" y="854544"/>
            <a:ext cx="7041305" cy="1964486"/>
            <a:chOff x="1711936" y="1773380"/>
            <a:chExt cx="7041305" cy="1964486"/>
          </a:xfrm>
          <a:solidFill>
            <a:schemeClr val="accent2"/>
          </a:solidFill>
        </p:grpSpPr>
        <p:sp>
          <p:nvSpPr>
            <p:cNvPr id="14" name="Rectangle 13"/>
            <p:cNvSpPr/>
            <p:nvPr/>
          </p:nvSpPr>
          <p:spPr>
            <a:xfrm>
              <a:off x="1711936" y="3222775"/>
              <a:ext cx="4065973" cy="515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 rot="17491712">
              <a:off x="5027723" y="2629170"/>
              <a:ext cx="1627200" cy="514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5901781" y="1773380"/>
              <a:ext cx="2851460" cy="1055134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288824" y="2569926"/>
            <a:ext cx="6837424" cy="727065"/>
            <a:chOff x="1574424" y="4240195"/>
            <a:chExt cx="6837424" cy="727065"/>
          </a:xfrm>
          <a:solidFill>
            <a:srgbClr val="16A086"/>
          </a:solidFill>
        </p:grpSpPr>
        <p:sp>
          <p:nvSpPr>
            <p:cNvPr id="18" name="Rectangle 17"/>
            <p:cNvSpPr/>
            <p:nvPr/>
          </p:nvSpPr>
          <p:spPr>
            <a:xfrm>
              <a:off x="1574424" y="4805260"/>
              <a:ext cx="4550197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17491712">
              <a:off x="5882394" y="4579219"/>
              <a:ext cx="611043" cy="10496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6245314" y="4240195"/>
              <a:ext cx="2166534" cy="332092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flipV="1">
            <a:off x="3288824" y="4544136"/>
            <a:ext cx="7080123" cy="1966907"/>
            <a:chOff x="1711936" y="1770959"/>
            <a:chExt cx="7080123" cy="1966907"/>
          </a:xfrm>
          <a:solidFill>
            <a:schemeClr val="accent2"/>
          </a:solidFill>
        </p:grpSpPr>
        <p:sp>
          <p:nvSpPr>
            <p:cNvPr id="23" name="Rectangle 22"/>
            <p:cNvSpPr/>
            <p:nvPr/>
          </p:nvSpPr>
          <p:spPr>
            <a:xfrm>
              <a:off x="1711936" y="3222775"/>
              <a:ext cx="4065973" cy="5150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17491712">
              <a:off x="5027351" y="2628623"/>
              <a:ext cx="1628376" cy="5148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892256" y="1770959"/>
              <a:ext cx="2899803" cy="1055134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V="1">
            <a:off x="3288824" y="4192997"/>
            <a:ext cx="6973472" cy="1221416"/>
            <a:chOff x="1569893" y="3102010"/>
            <a:chExt cx="6973472" cy="1221416"/>
          </a:xfrm>
          <a:solidFill>
            <a:schemeClr val="accent1"/>
          </a:solidFill>
        </p:grpSpPr>
        <p:sp>
          <p:nvSpPr>
            <p:cNvPr id="28" name="Rectangle 27"/>
            <p:cNvSpPr/>
            <p:nvPr/>
          </p:nvSpPr>
          <p:spPr>
            <a:xfrm>
              <a:off x="1569893" y="4030462"/>
              <a:ext cx="4404780" cy="2929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 rot="17491712">
              <a:off x="5519206" y="3636331"/>
              <a:ext cx="1035077" cy="3101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30" name="Right Arrow 29"/>
            <p:cNvSpPr/>
            <p:nvPr/>
          </p:nvSpPr>
          <p:spPr>
            <a:xfrm>
              <a:off x="6101040" y="3102010"/>
              <a:ext cx="2442325" cy="600120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V="1">
            <a:off x="3288824" y="3920879"/>
            <a:ext cx="6890344" cy="823761"/>
            <a:chOff x="1516622" y="4247674"/>
            <a:chExt cx="6890344" cy="823761"/>
          </a:xfrm>
          <a:solidFill>
            <a:srgbClr val="16A086"/>
          </a:solidFill>
        </p:grpSpPr>
        <p:sp>
          <p:nvSpPr>
            <p:cNvPr id="32" name="Rectangle 31"/>
            <p:cNvSpPr/>
            <p:nvPr/>
          </p:nvSpPr>
          <p:spPr>
            <a:xfrm>
              <a:off x="1516622" y="4909435"/>
              <a:ext cx="46080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 rot="17491712">
              <a:off x="5826794" y="4617570"/>
              <a:ext cx="730800" cy="16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6240432" y="4247674"/>
              <a:ext cx="2166534" cy="332092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Lato Medium" panose="020F0502020204030203" pitchFamily="34" charset="0"/>
              </a:endParaRPr>
            </a:p>
          </p:txBody>
        </p:sp>
      </p:grpSp>
      <p:sp>
        <p:nvSpPr>
          <p:cNvPr id="35" name="Right Arrow 34"/>
          <p:cNvSpPr/>
          <p:nvPr/>
        </p:nvSpPr>
        <p:spPr>
          <a:xfrm>
            <a:off x="3288824" y="3283017"/>
            <a:ext cx="6992522" cy="748532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Lato Medium" panose="020F0502020204030203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570578" y="236004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ato Medium" panose="020F0502020204030203" pitchFamily="34" charset="0"/>
              </a:rPr>
              <a:t>Business (Domain) Event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70577" y="2904259"/>
            <a:ext cx="190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ato Medium" panose="020F0502020204030203" pitchFamily="34" charset="0"/>
              </a:rPr>
              <a:t>Bounded Contexts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570578" y="344501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ato Medium" panose="020F0502020204030203" pitchFamily="34" charset="0"/>
              </a:rPr>
              <a:t>Commands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78289" y="4146243"/>
            <a:ext cx="140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ato Medium" panose="020F0502020204030203" pitchFamily="34" charset="0"/>
              </a:rPr>
              <a:t>Read Models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946589" y="5818790"/>
            <a:ext cx="227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ato Medium" panose="020F0502020204030203" pitchFamily="34" charset="0"/>
              </a:rPr>
              <a:t>Domain Classes &amp; Test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608473" y="1180228"/>
            <a:ext cx="258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ato Medium" panose="020F0502020204030203" pitchFamily="34" charset="0"/>
              </a:rPr>
              <a:t>Event Driven Architecture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563770" y="4636840"/>
            <a:ext cx="122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ato Medium" panose="020F0502020204030203" pitchFamily="34" charset="0"/>
              </a:rPr>
              <a:t>Aggregates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228071" y="2011963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ato Medium" panose="020F0502020204030203" pitchFamily="34" charset="0"/>
              </a:rPr>
              <a:t>Micro-Services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650683" y="3484721"/>
            <a:ext cx="1307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Lato Medium" panose="020F0502020204030203" pitchFamily="34" charset="0"/>
              </a:rPr>
              <a:t>APIs &amp; Tests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420048" y="1019206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Kafka Events</a:t>
            </a:r>
            <a:endParaRPr kumimoji="1" lang="ko-KR" altLang="en-US" sz="2400" dirty="0">
              <a:solidFill>
                <a:schemeClr val="accent1"/>
              </a:solidFill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435434" y="1725828"/>
            <a:ext cx="14869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Spring Boot Project</a:t>
            </a:r>
            <a:endParaRPr kumimoji="1" lang="ko-KR" altLang="en-US" sz="2000" dirty="0">
              <a:solidFill>
                <a:schemeClr val="accent1"/>
              </a:solidFill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305100" y="3248307"/>
            <a:ext cx="17475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REST Controllers</a:t>
            </a:r>
          </a:p>
          <a:p>
            <a:r>
              <a:rPr kumimoji="1" lang="en-US" altLang="ko-KR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UI Components</a:t>
            </a:r>
            <a:br>
              <a:rPr kumimoji="1" lang="en-US" altLang="ko-KR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</a:br>
            <a:r>
              <a:rPr kumimoji="1" lang="en-US" altLang="ko-KR" sz="1200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(Buttons/AJAX Calls)</a:t>
            </a:r>
          </a:p>
          <a:p>
            <a:r>
              <a:rPr kumimoji="1" lang="en-US" altLang="ko-KR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Contract Tests</a:t>
            </a:r>
            <a:br>
              <a:rPr kumimoji="1" lang="en-US" altLang="ko-KR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</a:br>
            <a:endParaRPr kumimoji="1" lang="ko-KR" altLang="en-US" dirty="0">
              <a:solidFill>
                <a:schemeClr val="accent1"/>
              </a:solidFill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337342" y="2441131"/>
            <a:ext cx="1871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Kubernetes/</a:t>
            </a:r>
            <a:r>
              <a:rPr kumimoji="1" lang="en-US" altLang="ko-KR" sz="2000" dirty="0" err="1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Istio</a:t>
            </a:r>
            <a:endParaRPr kumimoji="1" lang="en-US" altLang="ko-KR" sz="2000" dirty="0">
              <a:solidFill>
                <a:schemeClr val="accent1"/>
              </a:solidFill>
              <a:latin typeface="Bodoni 72 Book" charset="0"/>
              <a:ea typeface="Bodoni 72 Book" charset="0"/>
              <a:cs typeface="Bodoni 72 Book" charset="0"/>
            </a:endParaRPr>
          </a:p>
          <a:p>
            <a:r>
              <a:rPr kumimoji="1" lang="en-US" altLang="ko-KR" sz="2000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Manifests</a:t>
            </a:r>
            <a:endParaRPr kumimoji="1" lang="ko-KR" altLang="en-US" sz="2000" dirty="0">
              <a:solidFill>
                <a:schemeClr val="accent1"/>
              </a:solidFill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 rot="21407250">
            <a:off x="10230280" y="456701"/>
            <a:ext cx="1745673" cy="3693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b="1" dirty="0">
                <a:solidFill>
                  <a:schemeClr val="bg1"/>
                </a:solidFill>
                <a:latin typeface="Bodoni 72 Book" charset="0"/>
                <a:ea typeface="Bodoni 72 Book" charset="0"/>
                <a:cs typeface="Bodoni 72 Book" charset="0"/>
              </a:rPr>
              <a:t>Example Target</a:t>
            </a:r>
            <a:endParaRPr kumimoji="1" lang="ko-KR" altLang="en-US" b="1" dirty="0">
              <a:solidFill>
                <a:schemeClr val="bg1"/>
              </a:solidFill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52" name="그림 51">
            <a:extLst>
              <a:ext uri="{FF2B5EF4-FFF2-40B4-BE49-F238E27FC236}">
                <a16:creationId xmlns:a16="http://schemas.microsoft.com/office/drawing/2014/main" id="{B48FF2AB-BED3-A849-8594-0BCF902BF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71"/>
          <a:stretch/>
        </p:blipFill>
        <p:spPr>
          <a:xfrm>
            <a:off x="4988" y="2137094"/>
            <a:ext cx="4189753" cy="2510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ABEB920-37DA-CD4D-B9DC-A5792780D052}"/>
              </a:ext>
            </a:extLst>
          </p:cNvPr>
          <p:cNvSpPr txBox="1"/>
          <p:nvPr/>
        </p:nvSpPr>
        <p:spPr>
          <a:xfrm>
            <a:off x="10353174" y="5480236"/>
            <a:ext cx="197410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JPA Entities &amp; Value Objects </a:t>
            </a:r>
            <a:endParaRPr kumimoji="1" lang="en-US" altLang="ko-KR" sz="1400" dirty="0">
              <a:solidFill>
                <a:schemeClr val="accent1"/>
              </a:solidFill>
              <a:latin typeface="Bodoni 72 Book" charset="0"/>
              <a:ea typeface="Bodoni 72 Book" charset="0"/>
              <a:cs typeface="Bodoni 72 Book" charset="0"/>
            </a:endParaRPr>
          </a:p>
          <a:p>
            <a:r>
              <a:rPr kumimoji="1" lang="en-US" altLang="ko-KR" dirty="0" err="1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VueJS</a:t>
            </a:r>
            <a:r>
              <a:rPr kumimoji="1" lang="en-US" altLang="ko-KR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 UI</a:t>
            </a:r>
          </a:p>
          <a:p>
            <a:r>
              <a:rPr kumimoji="1" lang="en-US" altLang="ko-KR" sz="1400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UATs (BDD Cucumber)</a:t>
            </a:r>
            <a:br>
              <a:rPr kumimoji="1" lang="en-US" altLang="ko-KR" sz="1400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</a:br>
            <a:endParaRPr kumimoji="1" lang="en-US" altLang="ko-KR" sz="1400" dirty="0">
              <a:solidFill>
                <a:schemeClr val="accent1"/>
              </a:solidFill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D62ABFF-BFC5-884B-BD68-8E5DC8EC859E}"/>
              </a:ext>
            </a:extLst>
          </p:cNvPr>
          <p:cNvSpPr txBox="1"/>
          <p:nvPr/>
        </p:nvSpPr>
        <p:spPr>
          <a:xfrm>
            <a:off x="7888307" y="2585301"/>
            <a:ext cx="21890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chemeClr val="bg1"/>
                </a:solidFill>
                <a:latin typeface="Lato Medium" panose="020F0502020204030203" pitchFamily="34" charset="0"/>
              </a:rPr>
              <a:t>Deployment Configurations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46287E3-48AA-2043-B884-52518352BA0B}"/>
              </a:ext>
            </a:extLst>
          </p:cNvPr>
          <p:cNvSpPr txBox="1"/>
          <p:nvPr/>
        </p:nvSpPr>
        <p:spPr>
          <a:xfrm>
            <a:off x="10308206" y="4399946"/>
            <a:ext cx="15872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CQRS Code</a:t>
            </a:r>
          </a:p>
          <a:p>
            <a:r>
              <a:rPr kumimoji="1" lang="en-US" altLang="ko-KR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UI Composition</a:t>
            </a:r>
          </a:p>
          <a:p>
            <a:r>
              <a:rPr kumimoji="1" lang="en-US" altLang="ko-KR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</a:rPr>
              <a:t>Graph QL</a:t>
            </a:r>
          </a:p>
          <a:p>
            <a:endParaRPr kumimoji="1" lang="ko-KR" altLang="en-US" dirty="0">
              <a:solidFill>
                <a:schemeClr val="accent1"/>
              </a:solidFill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70A42E72-FD3A-3542-BE2B-2551D663909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8"/>
          <a:stretch/>
        </p:blipFill>
        <p:spPr>
          <a:xfrm>
            <a:off x="328241" y="3858615"/>
            <a:ext cx="4044155" cy="251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8388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p62" descr="mage result for event storm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1092" y="3509173"/>
            <a:ext cx="5408553" cy="2805236"/>
          </a:xfrm>
          <a:prstGeom prst="rect">
            <a:avLst/>
          </a:prstGeom>
          <a:noFill/>
          <a:ln>
            <a:noFill/>
          </a:ln>
        </p:spPr>
      </p:pic>
      <p:sp>
        <p:nvSpPr>
          <p:cNvPr id="1842" name="Google Shape;1842;p62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-US"/>
              <a:t>Event Storming : Prepare</a:t>
            </a:r>
            <a:endParaRPr/>
          </a:p>
        </p:txBody>
      </p:sp>
      <p:sp>
        <p:nvSpPr>
          <p:cNvPr id="1843" name="Google Shape;1843;p62"/>
          <p:cNvSpPr txBox="1"/>
          <p:nvPr/>
        </p:nvSpPr>
        <p:spPr>
          <a:xfrm>
            <a:off x="1049289" y="2071079"/>
            <a:ext cx="3238799" cy="125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28594" indent="-228594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467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모든</a:t>
            </a:r>
            <a:r>
              <a:rPr lang="en-US" sz="1467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67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</a:t>
            </a:r>
            <a:r>
              <a:rPr lang="en-US" sz="1467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67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</a:t>
            </a:r>
            <a:r>
              <a:rPr lang="en-US" sz="1467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67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프로세스</a:t>
            </a:r>
            <a:r>
              <a:rPr lang="en-US" sz="1467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UI, DB, </a:t>
            </a:r>
            <a:r>
              <a:rPr lang="en-US" sz="1467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아키텍처를</a:t>
            </a:r>
            <a:r>
              <a:rPr lang="en-US" sz="1467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67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책임질</a:t>
            </a:r>
            <a:r>
              <a:rPr lang="en-US" sz="1467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67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팀당</a:t>
            </a:r>
            <a:r>
              <a:rPr lang="en-US" sz="1467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2명 </a:t>
            </a:r>
            <a:r>
              <a:rPr lang="en-US" sz="1467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</a:t>
            </a:r>
            <a:r>
              <a:rPr lang="en-US" sz="1467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67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구성</a:t>
            </a:r>
            <a:endParaRPr lang="en-US" sz="1467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594" indent="-228594">
              <a:buClr>
                <a:srgbClr val="000000"/>
              </a:buClr>
              <a:buSzPts val="1100"/>
              <a:buFont typeface="Arial"/>
              <a:buChar char="•"/>
            </a:pPr>
            <a:r>
              <a:rPr lang="ko-KR" altLang="en-US" sz="1467" dirty="0" err="1">
                <a:latin typeface="Malgun Gothic"/>
                <a:ea typeface="Malgun Gothic"/>
                <a:sym typeface="Malgun Gothic"/>
              </a:rPr>
              <a:t>이벤트스토밍</a:t>
            </a:r>
            <a:r>
              <a:rPr lang="ko-KR" altLang="en-US" sz="1467" dirty="0">
                <a:latin typeface="Malgun Gothic"/>
                <a:ea typeface="Malgun Gothic"/>
                <a:sym typeface="Malgun Gothic"/>
              </a:rPr>
              <a:t> 전문가 </a:t>
            </a:r>
            <a:r>
              <a:rPr lang="ko-KR" altLang="en-US" sz="1467" dirty="0" err="1">
                <a:latin typeface="Malgun Gothic"/>
                <a:ea typeface="Malgun Gothic"/>
                <a:sym typeface="Malgun Gothic"/>
              </a:rPr>
              <a:t>퍼실리테이터가</a:t>
            </a:r>
            <a:r>
              <a:rPr lang="ko-KR" altLang="en-US" sz="1467" dirty="0">
                <a:latin typeface="Malgun Gothic"/>
                <a:ea typeface="Malgun Gothic"/>
                <a:sym typeface="Malgun Gothic"/>
              </a:rPr>
              <a:t> 초기에는 필요할 수 있음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4" name="Google Shape;1844;p62"/>
          <p:cNvSpPr txBox="1"/>
          <p:nvPr/>
        </p:nvSpPr>
        <p:spPr>
          <a:xfrm>
            <a:off x="1032356" y="4190241"/>
            <a:ext cx="3126496" cy="80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28594" indent="-228594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큰 종이 시트  및 종이 시트를 여러 장 붙일 수 있는 충분한 벽이 있는 넓은 공간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5" name="Google Shape;1845;p62"/>
          <p:cNvSpPr txBox="1"/>
          <p:nvPr/>
        </p:nvSpPr>
        <p:spPr>
          <a:xfrm>
            <a:off x="1032356" y="5061896"/>
            <a:ext cx="3126496" cy="57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28594" indent="-228594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종류의 색깔 스티커, 검은 색 펜, 검은색 or 파란색 테이프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6" name="Google Shape;1846;p62"/>
          <p:cNvSpPr txBox="1"/>
          <p:nvPr/>
        </p:nvSpPr>
        <p:spPr>
          <a:xfrm>
            <a:off x="1049289" y="5852471"/>
            <a:ext cx="3126496" cy="57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228594" indent="-228594">
              <a:buClr>
                <a:srgbClr val="000000"/>
              </a:buClr>
              <a:buSzPts val="1100"/>
              <a:buFont typeface="Arial"/>
              <a:buChar char="•"/>
            </a:pPr>
            <a:r>
              <a:rPr lang="en-US"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서서 하는 방식으로 의자 필요 없음.</a:t>
            </a:r>
            <a:endParaRPr sz="1467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7" name="Google Shape;1847;p62"/>
          <p:cNvSpPr/>
          <p:nvPr/>
        </p:nvSpPr>
        <p:spPr>
          <a:xfrm rot="-457032">
            <a:off x="450576" y="1540939"/>
            <a:ext cx="1824203" cy="4112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People</a:t>
            </a: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62"/>
          <p:cNvSpPr/>
          <p:nvPr/>
        </p:nvSpPr>
        <p:spPr>
          <a:xfrm rot="-457032">
            <a:off x="450576" y="3740111"/>
            <a:ext cx="1824203" cy="411208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256E9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chemeClr val="lt1"/>
              </a:buClr>
              <a:buSzPts val="1400"/>
            </a:pPr>
            <a:r>
              <a:rPr lang="en-US" sz="2400" dirty="0">
                <a:solidFill>
                  <a:schemeClr val="lt1"/>
                </a:solidFill>
              </a:rPr>
              <a:t>Tools</a:t>
            </a:r>
            <a:endParaRPr sz="1867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9" name="Google Shape;1849;p62"/>
          <p:cNvPicPr preferRelativeResize="0"/>
          <p:nvPr/>
        </p:nvPicPr>
        <p:blipFill rotWithShape="1">
          <a:blip r:embed="rId4">
            <a:alphaModFix/>
          </a:blip>
          <a:srcRect b="7397"/>
          <a:stretch/>
        </p:blipFill>
        <p:spPr>
          <a:xfrm>
            <a:off x="6786280" y="543593"/>
            <a:ext cx="3338173" cy="259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9450DF-1D8D-DA40-AF64-5CEC85D76CA7}"/>
              </a:ext>
            </a:extLst>
          </p:cNvPr>
          <p:cNvSpPr txBox="1"/>
          <p:nvPr/>
        </p:nvSpPr>
        <p:spPr>
          <a:xfrm rot="20427925">
            <a:off x="5625782" y="1730043"/>
            <a:ext cx="1210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US" sz="1400" b="1" dirty="0">
                <a:solidFill>
                  <a:schemeClr val="accent1"/>
                </a:solidFill>
              </a:rPr>
              <a:t>PO</a:t>
            </a:r>
          </a:p>
          <a:p>
            <a:pPr algn="ctr"/>
            <a:r>
              <a:rPr kumimoji="1" lang="en-US" altLang="ko-US" sz="1400" b="1" dirty="0">
                <a:solidFill>
                  <a:schemeClr val="accent1"/>
                </a:solidFill>
              </a:rPr>
              <a:t>(</a:t>
            </a:r>
            <a:r>
              <a:rPr kumimoji="1" lang="ko-US" altLang="en-US" sz="1400" b="1" dirty="0">
                <a:solidFill>
                  <a:schemeClr val="accent1"/>
                </a:solidFill>
              </a:rPr>
              <a:t>업무전문가</a:t>
            </a:r>
            <a:r>
              <a:rPr kumimoji="1" lang="en-US" altLang="ko-US" sz="1400" b="1" dirty="0">
                <a:solidFill>
                  <a:schemeClr val="accent1"/>
                </a:solidFill>
              </a:rPr>
              <a:t>)</a:t>
            </a:r>
            <a:endParaRPr kumimoji="1" lang="ko-US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16AC65-6089-E840-B160-9158D7AA4523}"/>
              </a:ext>
            </a:extLst>
          </p:cNvPr>
          <p:cNvSpPr txBox="1"/>
          <p:nvPr/>
        </p:nvSpPr>
        <p:spPr>
          <a:xfrm rot="1080909">
            <a:off x="9404748" y="253712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US" sz="1400" b="1" dirty="0">
                <a:solidFill>
                  <a:schemeClr val="accent1"/>
                </a:solidFill>
              </a:rPr>
              <a:t>UI/UX </a:t>
            </a:r>
            <a:r>
              <a:rPr kumimoji="1" lang="ko-KR" altLang="en-US" sz="1400" b="1" dirty="0">
                <a:solidFill>
                  <a:schemeClr val="accent1"/>
                </a:solidFill>
              </a:rPr>
              <a:t>전문가</a:t>
            </a:r>
            <a:endParaRPr kumimoji="1" lang="en-US" altLang="ko-US" sz="14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5AE64E-C80D-4A43-824D-2E7D2C3E225F}"/>
              </a:ext>
            </a:extLst>
          </p:cNvPr>
          <p:cNvSpPr txBox="1"/>
          <p:nvPr/>
        </p:nvSpPr>
        <p:spPr>
          <a:xfrm rot="1080909">
            <a:off x="9866869" y="1518432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accent1"/>
                </a:solidFill>
              </a:rPr>
              <a:t>개발자</a:t>
            </a:r>
            <a:r>
              <a:rPr kumimoji="1" lang="en-US" altLang="ko-KR" sz="1400" b="1" dirty="0">
                <a:solidFill>
                  <a:schemeClr val="accent1"/>
                </a:solidFill>
              </a:rPr>
              <a:t>/</a:t>
            </a:r>
            <a:r>
              <a:rPr kumimoji="1" lang="ko-KR" altLang="en-US" sz="1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1400" b="1" dirty="0">
                <a:solidFill>
                  <a:schemeClr val="accent1"/>
                </a:solidFill>
              </a:rPr>
              <a:t>DBA</a:t>
            </a:r>
            <a:endParaRPr kumimoji="1" lang="en-US" altLang="ko-US" sz="1400" b="1" dirty="0">
              <a:solidFill>
                <a:schemeClr val="accent1"/>
              </a:solidFill>
            </a:endParaRPr>
          </a:p>
        </p:txBody>
      </p:sp>
      <p:cxnSp>
        <p:nvCxnSpPr>
          <p:cNvPr id="4" name="구부러진 연결선[U] 3">
            <a:extLst>
              <a:ext uri="{FF2B5EF4-FFF2-40B4-BE49-F238E27FC236}">
                <a16:creationId xmlns:a16="http://schemas.microsoft.com/office/drawing/2014/main" id="{169272A9-E440-7341-9D09-AA6E89AE7BFA}"/>
              </a:ext>
            </a:extLst>
          </p:cNvPr>
          <p:cNvCxnSpPr>
            <a:stCxn id="14" idx="2"/>
          </p:cNvCxnSpPr>
          <p:nvPr/>
        </p:nvCxnSpPr>
        <p:spPr>
          <a:xfrm rot="5400000">
            <a:off x="9917490" y="1549574"/>
            <a:ext cx="252417" cy="790599"/>
          </a:xfrm>
          <a:prstGeom prst="curvedConnector2">
            <a:avLst/>
          </a:prstGeom>
          <a:ln w="31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[U] 16">
            <a:extLst>
              <a:ext uri="{FF2B5EF4-FFF2-40B4-BE49-F238E27FC236}">
                <a16:creationId xmlns:a16="http://schemas.microsoft.com/office/drawing/2014/main" id="{FE66C48D-1D28-2D43-9C8E-0402C079494B}"/>
              </a:ext>
            </a:extLst>
          </p:cNvPr>
          <p:cNvCxnSpPr>
            <a:cxnSpLocks/>
            <a:stCxn id="13" idx="0"/>
          </p:cNvCxnSpPr>
          <p:nvPr/>
        </p:nvCxnSpPr>
        <p:spPr>
          <a:xfrm rot="16200000" flipV="1">
            <a:off x="9841867" y="2284013"/>
            <a:ext cx="270384" cy="250920"/>
          </a:xfrm>
          <a:prstGeom prst="curvedConnector3">
            <a:avLst>
              <a:gd name="adj1" fmla="val 50000"/>
            </a:avLst>
          </a:prstGeom>
          <a:ln w="31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[U] 18">
            <a:extLst>
              <a:ext uri="{FF2B5EF4-FFF2-40B4-BE49-F238E27FC236}">
                <a16:creationId xmlns:a16="http://schemas.microsoft.com/office/drawing/2014/main" id="{7F865E47-5D0B-574E-B331-32AEFB1E8E83}"/>
              </a:ext>
            </a:extLst>
          </p:cNvPr>
          <p:cNvCxnSpPr>
            <a:cxnSpLocks/>
            <a:stCxn id="2" idx="2"/>
          </p:cNvCxnSpPr>
          <p:nvPr/>
        </p:nvCxnSpPr>
        <p:spPr>
          <a:xfrm rot="16200000" flipH="1">
            <a:off x="6781917" y="1774839"/>
            <a:ext cx="2844" cy="929575"/>
          </a:xfrm>
          <a:prstGeom prst="curvedConnector4">
            <a:avLst>
              <a:gd name="adj1" fmla="val 8037975"/>
              <a:gd name="adj2" fmla="val 77852"/>
            </a:avLst>
          </a:prstGeom>
          <a:ln w="31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[U] 17">
            <a:extLst>
              <a:ext uri="{FF2B5EF4-FFF2-40B4-BE49-F238E27FC236}">
                <a16:creationId xmlns:a16="http://schemas.microsoft.com/office/drawing/2014/main" id="{659D76A6-9198-BF44-804A-4035846AAC89}"/>
              </a:ext>
            </a:extLst>
          </p:cNvPr>
          <p:cNvCxnSpPr>
            <a:cxnSpLocks/>
          </p:cNvCxnSpPr>
          <p:nvPr/>
        </p:nvCxnSpPr>
        <p:spPr>
          <a:xfrm rot="5400000">
            <a:off x="8256241" y="788706"/>
            <a:ext cx="288033" cy="192021"/>
          </a:xfrm>
          <a:prstGeom prst="curvedConnector3">
            <a:avLst>
              <a:gd name="adj1" fmla="val 50000"/>
            </a:avLst>
          </a:prstGeom>
          <a:ln w="31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39872E7-5684-CA4B-AF9F-550DEACE7F8E}"/>
              </a:ext>
            </a:extLst>
          </p:cNvPr>
          <p:cNvSpPr txBox="1"/>
          <p:nvPr/>
        </p:nvSpPr>
        <p:spPr>
          <a:xfrm>
            <a:off x="7733332" y="356660"/>
            <a:ext cx="1991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 err="1">
                <a:solidFill>
                  <a:schemeClr val="accent1"/>
                </a:solidFill>
              </a:rPr>
              <a:t>퍼실리테이터</a:t>
            </a:r>
            <a:r>
              <a:rPr kumimoji="1" lang="ko-KR" altLang="en-US" sz="1400" b="1" dirty="0">
                <a:solidFill>
                  <a:schemeClr val="accent1"/>
                </a:solidFill>
              </a:rPr>
              <a:t> </a:t>
            </a:r>
            <a:r>
              <a:rPr kumimoji="1" lang="en-US" altLang="ko-KR" sz="1400" b="1" dirty="0">
                <a:solidFill>
                  <a:schemeClr val="accent1"/>
                </a:solidFill>
              </a:rPr>
              <a:t>(</a:t>
            </a:r>
            <a:r>
              <a:rPr kumimoji="1" lang="ko-KR" altLang="en-US" sz="1400" b="1" dirty="0" err="1">
                <a:solidFill>
                  <a:schemeClr val="accent1"/>
                </a:solidFill>
              </a:rPr>
              <a:t>옵셔널</a:t>
            </a:r>
            <a:r>
              <a:rPr kumimoji="1" lang="en-US" altLang="ko-KR" sz="1400" b="1" dirty="0">
                <a:solidFill>
                  <a:schemeClr val="accent1"/>
                </a:solidFill>
              </a:rPr>
              <a:t>)</a:t>
            </a:r>
            <a:endParaRPr kumimoji="1" lang="ko-US" altLang="en-US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21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63"/>
          <p:cNvSpPr txBox="1"/>
          <p:nvPr/>
        </p:nvSpPr>
        <p:spPr>
          <a:xfrm>
            <a:off x="1649993" y="1446595"/>
            <a:ext cx="2641079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ko-KR" altLang="en-US" sz="1333" b="1" dirty="0">
                <a:solidFill>
                  <a:srgbClr val="000000"/>
                </a:solidFill>
                <a:latin typeface="Malgun Gothic"/>
                <a:ea typeface="Malgun Gothic"/>
                <a:cs typeface="Arial"/>
                <a:sym typeface="Malgun Gothic"/>
              </a:rPr>
              <a:t>발생한 사실</a:t>
            </a:r>
            <a:r>
              <a:rPr lang="en-US" altLang="ko-KR" sz="1333" b="1" dirty="0">
                <a:solidFill>
                  <a:srgbClr val="000000"/>
                </a:solidFill>
                <a:latin typeface="Malgun Gothic"/>
                <a:ea typeface="Malgun Gothic"/>
                <a:cs typeface="Arial"/>
                <a:sym typeface="Malgun Gothic"/>
              </a:rPr>
              <a:t>,</a:t>
            </a:r>
            <a:r>
              <a:rPr lang="ko-KR" altLang="en-US" sz="1333" b="1" dirty="0">
                <a:solidFill>
                  <a:srgbClr val="000000"/>
                </a:solidFill>
                <a:latin typeface="Malgun Gothic"/>
                <a:ea typeface="Malgun Gothic"/>
                <a:cs typeface="Arial"/>
                <a:sym typeface="Malgun Gothic"/>
              </a:rPr>
              <a:t> 결과</a:t>
            </a:r>
            <a:r>
              <a:rPr lang="en-US" altLang="ko-KR" sz="1333" b="1" dirty="0">
                <a:solidFill>
                  <a:srgbClr val="000000"/>
                </a:solidFill>
                <a:latin typeface="Malgun Gothic"/>
                <a:ea typeface="Malgun Gothic"/>
                <a:cs typeface="Arial"/>
                <a:sym typeface="Malgun Gothic"/>
              </a:rPr>
              <a:t>,</a:t>
            </a:r>
            <a:r>
              <a:rPr lang="ko-KR" altLang="en-US" sz="1333" b="1" dirty="0">
                <a:solidFill>
                  <a:srgbClr val="000000"/>
                </a:solidFill>
                <a:latin typeface="Malgun Gothic"/>
                <a:ea typeface="Malgun Gothic"/>
                <a:cs typeface="Arial"/>
                <a:sym typeface="Malgun Gothic"/>
              </a:rPr>
              <a:t> </a:t>
            </a:r>
            <a:r>
              <a:rPr lang="en-US" altLang="ko-KR" sz="1333" b="1" dirty="0">
                <a:solidFill>
                  <a:srgbClr val="000000"/>
                </a:solidFill>
                <a:latin typeface="Malgun Gothic"/>
                <a:ea typeface="Malgun Gothic"/>
                <a:cs typeface="Arial"/>
                <a:sym typeface="Malgun Gothic"/>
              </a:rPr>
              <a:t>Output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5" name="Google Shape;1855;p63"/>
          <p:cNvSpPr txBox="1"/>
          <p:nvPr/>
        </p:nvSpPr>
        <p:spPr>
          <a:xfrm>
            <a:off x="1649993" y="1754689"/>
            <a:ext cx="265801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도메인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전문가가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</a:t>
            </a:r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퍼블리싱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6" name="Google Shape;1856;p63"/>
          <p:cNvSpPr/>
          <p:nvPr/>
        </p:nvSpPr>
        <p:spPr>
          <a:xfrm>
            <a:off x="623393" y="2701338"/>
            <a:ext cx="1003804" cy="90553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(Sky Blue)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63"/>
          <p:cNvSpPr txBox="1"/>
          <p:nvPr/>
        </p:nvSpPr>
        <p:spPr>
          <a:xfrm>
            <a:off x="1649992" y="2662374"/>
            <a:ext cx="3293880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ko-KR" altLang="en-US" sz="1333" b="1" dirty="0">
                <a:latin typeface="Malgun Gothic"/>
                <a:ea typeface="Malgun Gothic"/>
                <a:sym typeface="Malgun Gothic"/>
              </a:rPr>
              <a:t>의사결정</a:t>
            </a:r>
            <a:r>
              <a:rPr lang="en-US" altLang="ko-KR" sz="1333" b="1" dirty="0">
                <a:latin typeface="Malgun Gothic"/>
                <a:ea typeface="Malgun Gothic"/>
                <a:sym typeface="Malgun Gothic"/>
              </a:rPr>
              <a:t>,</a:t>
            </a:r>
            <a:r>
              <a:rPr lang="ko-KR" altLang="en-US" sz="1333" b="1" dirty="0">
                <a:latin typeface="Malgun Gothic"/>
                <a:ea typeface="Malgun Gothic"/>
                <a:sym typeface="Malgun Gothic"/>
              </a:rPr>
              <a:t> </a:t>
            </a:r>
            <a:r>
              <a:rPr lang="en-US" altLang="ko-KR" sz="1333" b="1" dirty="0">
                <a:latin typeface="Malgun Gothic"/>
                <a:ea typeface="Malgun Gothic"/>
                <a:sym typeface="Malgun Gothic"/>
              </a:rPr>
              <a:t>Input, API, UI</a:t>
            </a:r>
            <a:r>
              <a:rPr lang="ko-KR" altLang="en-US" sz="1333" b="1" dirty="0">
                <a:latin typeface="Malgun Gothic"/>
                <a:ea typeface="Malgun Gothic"/>
                <a:sym typeface="Malgun Gothic"/>
              </a:rPr>
              <a:t> 버튼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63"/>
          <p:cNvSpPr txBox="1"/>
          <p:nvPr/>
        </p:nvSpPr>
        <p:spPr>
          <a:xfrm>
            <a:off x="1649992" y="2962948"/>
            <a:ext cx="2641517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현재형으로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행동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결정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등의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값들에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대한</a:t>
            </a:r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혹은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API</a:t>
            </a:r>
          </a:p>
          <a:p>
            <a:pPr>
              <a:buClr>
                <a:srgbClr val="000000"/>
              </a:buClr>
              <a:buSzPts val="900"/>
            </a:pP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9" name="Google Shape;1859;p63"/>
          <p:cNvSpPr/>
          <p:nvPr/>
        </p:nvSpPr>
        <p:spPr>
          <a:xfrm>
            <a:off x="4655841" y="5101604"/>
            <a:ext cx="1003804" cy="905533"/>
          </a:xfrm>
          <a:prstGeom prst="foldedCorner">
            <a:avLst>
              <a:gd name="adj" fmla="val 16667"/>
            </a:avLst>
          </a:prstGeom>
          <a:solidFill>
            <a:srgbClr val="7030A0"/>
          </a:solidFill>
          <a:ln w="9525" cap="flat" cmpd="sng">
            <a:solidFill>
              <a:srgbClr val="4E295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lnSpc>
                <a:spcPct val="125000"/>
              </a:lnSpc>
              <a:buClr>
                <a:schemeClr val="lt1"/>
              </a:buClr>
              <a:buSzPts val="800"/>
            </a:pPr>
            <a:r>
              <a:rPr lang="en-US" sz="10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Comment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25000"/>
              </a:lnSpc>
              <a:buClr>
                <a:schemeClr val="lt1"/>
              </a:buClr>
              <a:buSzPts val="800"/>
            </a:pPr>
            <a:r>
              <a:rPr lang="en-US" sz="10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25000"/>
              </a:lnSpc>
              <a:buClr>
                <a:schemeClr val="lt1"/>
              </a:buClr>
              <a:buSzPts val="800"/>
            </a:pPr>
            <a:r>
              <a:rPr lang="en-US" sz="10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Question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  <a:buSzPts val="800"/>
            </a:pPr>
            <a:r>
              <a:rPr lang="en-US" sz="10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(Purple)</a:t>
            </a:r>
            <a:endParaRPr sz="10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63"/>
          <p:cNvSpPr txBox="1"/>
          <p:nvPr/>
        </p:nvSpPr>
        <p:spPr>
          <a:xfrm>
            <a:off x="5672315" y="5069061"/>
            <a:ext cx="2647820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333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의견 또는 질문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1" name="Google Shape;1861;p63"/>
          <p:cNvSpPr txBox="1"/>
          <p:nvPr/>
        </p:nvSpPr>
        <p:spPr>
          <a:xfrm>
            <a:off x="5672315" y="5355572"/>
            <a:ext cx="2630781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추기적인 네용 입력, 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예측되는 Risk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2" name="Google Shape;1862;p63"/>
          <p:cNvSpPr/>
          <p:nvPr/>
        </p:nvSpPr>
        <p:spPr>
          <a:xfrm>
            <a:off x="623393" y="5101604"/>
            <a:ext cx="1003804" cy="905533"/>
          </a:xfrm>
          <a:prstGeom prst="foldedCorner">
            <a:avLst>
              <a:gd name="adj" fmla="val 16667"/>
            </a:avLst>
          </a:prstGeom>
          <a:solidFill>
            <a:srgbClr val="FFCCFF"/>
          </a:solidFill>
          <a:ln w="9525" cap="flat" cmpd="sng">
            <a:solidFill>
              <a:srgbClr val="FF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-US" sz="133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Policy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-US" sz="133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(Lilac)</a:t>
            </a:r>
            <a:endParaRPr sz="133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3" name="Google Shape;1863;p63"/>
          <p:cNvSpPr txBox="1"/>
          <p:nvPr/>
        </p:nvSpPr>
        <p:spPr>
          <a:xfrm>
            <a:off x="1649993" y="5107550"/>
            <a:ext cx="2641519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333" b="1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정책</a:t>
            </a:r>
            <a:r>
              <a:rPr lang="en-US" sz="1333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333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반응</a:t>
            </a:r>
            <a:r>
              <a:rPr lang="en-US" altLang="ko-KR" sz="1333" b="1" dirty="0">
                <a:latin typeface="Malgun Gothic"/>
                <a:ea typeface="Malgun Gothic"/>
                <a:cs typeface="Malgun Gothic"/>
                <a:sym typeface="Malgun Gothic"/>
              </a:rPr>
              <a:t>(Reaction)</a:t>
            </a:r>
            <a:r>
              <a:rPr lang="en-US" sz="1333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333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4" name="Google Shape;1864;p63"/>
          <p:cNvSpPr/>
          <p:nvPr/>
        </p:nvSpPr>
        <p:spPr>
          <a:xfrm>
            <a:off x="623393" y="1453200"/>
            <a:ext cx="1003804" cy="901857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Domain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(Orange)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5" name="Google Shape;1865;p63"/>
          <p:cNvSpPr txBox="1"/>
          <p:nvPr/>
        </p:nvSpPr>
        <p:spPr>
          <a:xfrm>
            <a:off x="5672315" y="1771143"/>
            <a:ext cx="2681899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 인터페이스를 통해 데이터를 소비하고 명령을 실행하여 시스템과 상호 작용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6" name="Google Shape;1866;p63"/>
          <p:cNvSpPr/>
          <p:nvPr/>
        </p:nvSpPr>
        <p:spPr>
          <a:xfrm>
            <a:off x="4655841" y="2701338"/>
            <a:ext cx="1003804" cy="905533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(Yellow)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7" name="Google Shape;1867;p63"/>
          <p:cNvSpPr/>
          <p:nvPr/>
        </p:nvSpPr>
        <p:spPr>
          <a:xfrm>
            <a:off x="623393" y="3927250"/>
            <a:ext cx="1003804" cy="905533"/>
          </a:xfrm>
          <a:prstGeom prst="foldedCorner">
            <a:avLst>
              <a:gd name="adj" fmla="val 16667"/>
            </a:avLst>
          </a:prstGeom>
          <a:solidFill>
            <a:srgbClr val="00B050"/>
          </a:solidFill>
          <a:ln w="9525" cap="flat" cmpd="sng">
            <a:solidFill>
              <a:srgbClr val="1D82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(Green)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8" name="Google Shape;1868;p63"/>
          <p:cNvSpPr/>
          <p:nvPr/>
        </p:nvSpPr>
        <p:spPr>
          <a:xfrm>
            <a:off x="4655841" y="3927248"/>
            <a:ext cx="1003804" cy="905533"/>
          </a:xfrm>
          <a:prstGeom prst="foldedCorner">
            <a:avLst>
              <a:gd name="adj" fmla="val 16667"/>
            </a:avLst>
          </a:prstGeom>
          <a:solidFill>
            <a:srgbClr val="FF99FF"/>
          </a:solidFill>
          <a:ln w="9525" cap="flat" cmpd="sng">
            <a:solidFill>
              <a:srgbClr val="C29AD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50000"/>
              </a:lnSpc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(Pink)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9" name="Google Shape;1869;p63"/>
          <p:cNvSpPr txBox="1"/>
          <p:nvPr/>
        </p:nvSpPr>
        <p:spPr>
          <a:xfrm>
            <a:off x="5672315" y="2991975"/>
            <a:ext cx="2664859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비즈니스 로직 처리의 도메인 객체 덩어리. 서로 연결된 하나 이상의 엔터티 및 value objects의 집합체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0" name="Google Shape;1870;p63"/>
          <p:cNvSpPr/>
          <p:nvPr/>
        </p:nvSpPr>
        <p:spPr>
          <a:xfrm>
            <a:off x="8817418" y="1453200"/>
            <a:ext cx="1003804" cy="901857"/>
          </a:xfrm>
          <a:prstGeom prst="foldedCorner">
            <a:avLst>
              <a:gd name="adj" fmla="val 16667"/>
            </a:avLst>
          </a:prstGeom>
          <a:solidFill>
            <a:srgbClr val="BFBFBF"/>
          </a:solidFill>
          <a:ln w="9525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chemeClr val="dk1"/>
              </a:buClr>
              <a:buSzPts val="900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1" name="Google Shape;1871;p63"/>
          <p:cNvSpPr txBox="1"/>
          <p:nvPr/>
        </p:nvSpPr>
        <p:spPr>
          <a:xfrm>
            <a:off x="1649993" y="4234918"/>
            <a:ext cx="2796788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행위와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결정을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하기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위하여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유저가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참고하는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프로젝션이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필요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CQRS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등으로</a:t>
            </a: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2" name="Google Shape;1872;p63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r>
              <a:rPr lang="en-US"/>
              <a:t>Type of stickers</a:t>
            </a:r>
            <a:endParaRPr/>
          </a:p>
        </p:txBody>
      </p:sp>
      <p:sp>
        <p:nvSpPr>
          <p:cNvPr id="1873" name="Google Shape;1873;p63"/>
          <p:cNvSpPr/>
          <p:nvPr/>
        </p:nvSpPr>
        <p:spPr>
          <a:xfrm>
            <a:off x="1649993" y="5415219"/>
            <a:ext cx="2641519" cy="6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이벤트에 대한 반응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(서브스크라이브)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900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비즈니스 룰 엔진 등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4" name="Google Shape;1874;p63"/>
          <p:cNvSpPr txBox="1"/>
          <p:nvPr/>
        </p:nvSpPr>
        <p:spPr>
          <a:xfrm>
            <a:off x="9822985" y="1446595"/>
            <a:ext cx="1902865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333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정의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p63"/>
          <p:cNvSpPr txBox="1"/>
          <p:nvPr/>
        </p:nvSpPr>
        <p:spPr>
          <a:xfrm>
            <a:off x="9822984" y="1754689"/>
            <a:ext cx="1937645" cy="492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도메인에 대한 용어 등의 설명,기술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6" name="Google Shape;1876;p63"/>
          <p:cNvSpPr txBox="1"/>
          <p:nvPr/>
        </p:nvSpPr>
        <p:spPr>
          <a:xfrm>
            <a:off x="1649991" y="3927249"/>
            <a:ext cx="2892799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ko-KR" altLang="en-US" sz="1333" b="1" dirty="0">
                <a:latin typeface="Malgun Gothic"/>
                <a:ea typeface="Malgun Gothic"/>
                <a:cs typeface="Malgun Gothic"/>
                <a:sym typeface="Malgun Gothic"/>
              </a:rPr>
              <a:t>의사결정에 필요한 자료</a:t>
            </a:r>
            <a:r>
              <a:rPr lang="en-US" altLang="ko-KR" sz="1333" b="1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333" b="1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333" b="1" dirty="0">
                <a:latin typeface="Malgun Gothic"/>
                <a:ea typeface="Malgun Gothic"/>
                <a:cs typeface="Malgun Gothic"/>
                <a:sym typeface="Malgun Gothic"/>
              </a:rPr>
              <a:t>View, UI</a:t>
            </a:r>
            <a:endParaRPr sz="1333" b="1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7" name="Google Shape;1877;p63"/>
          <p:cNvSpPr txBox="1"/>
          <p:nvPr/>
        </p:nvSpPr>
        <p:spPr>
          <a:xfrm>
            <a:off x="5672315" y="1446595"/>
            <a:ext cx="2755989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333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사용자, 페르소나, 스테이크 홀더 </a:t>
            </a:r>
            <a:endParaRPr sz="1333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8" name="Google Shape;1878;p63"/>
          <p:cNvSpPr/>
          <p:nvPr/>
        </p:nvSpPr>
        <p:spPr>
          <a:xfrm>
            <a:off x="5672315" y="2691401"/>
            <a:ext cx="3496027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ko-KR" altLang="en-US" sz="1333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구현체 덩어리</a:t>
            </a:r>
            <a:r>
              <a:rPr lang="en-US" altLang="ko-KR" sz="1333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333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시스템</a:t>
            </a:r>
            <a:r>
              <a:rPr lang="en-US" altLang="ko-KR" sz="1333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333" b="1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모듈</a:t>
            </a:r>
            <a:endParaRPr sz="1333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9" name="Google Shape;1879;p63"/>
          <p:cNvSpPr txBox="1"/>
          <p:nvPr/>
        </p:nvSpPr>
        <p:spPr>
          <a:xfrm>
            <a:off x="5672315" y="3917629"/>
            <a:ext cx="2647820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333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 시스템</a:t>
            </a:r>
            <a:endParaRPr sz="1333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80" name="Google Shape;1880;p63"/>
          <p:cNvSpPr txBox="1"/>
          <p:nvPr/>
        </p:nvSpPr>
        <p:spPr>
          <a:xfrm>
            <a:off x="5672315" y="4225297"/>
            <a:ext cx="2630781" cy="3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900"/>
            </a:pPr>
            <a:r>
              <a:rPr lang="en-US" sz="12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시스템 호출을 암시 (REST)</a:t>
            </a: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881" name="Google Shape;1881;p63"/>
          <p:cNvGrpSpPr/>
          <p:nvPr/>
        </p:nvGrpSpPr>
        <p:grpSpPr>
          <a:xfrm>
            <a:off x="4655841" y="1453198"/>
            <a:ext cx="1003804" cy="921322"/>
            <a:chOff x="3419872" y="1089899"/>
            <a:chExt cx="752853" cy="690992"/>
          </a:xfrm>
        </p:grpSpPr>
        <p:grpSp>
          <p:nvGrpSpPr>
            <p:cNvPr id="1882" name="Google Shape;1882;p63"/>
            <p:cNvGrpSpPr/>
            <p:nvPr/>
          </p:nvGrpSpPr>
          <p:grpSpPr>
            <a:xfrm>
              <a:off x="3419872" y="1089899"/>
              <a:ext cx="752853" cy="690992"/>
              <a:chOff x="6502401" y="1421923"/>
              <a:chExt cx="1032933" cy="948058"/>
            </a:xfrm>
          </p:grpSpPr>
          <p:sp>
            <p:nvSpPr>
              <p:cNvPr id="1883" name="Google Shape;1883;p63"/>
              <p:cNvSpPr/>
              <p:nvPr/>
            </p:nvSpPr>
            <p:spPr>
              <a:xfrm>
                <a:off x="6502401" y="1421923"/>
                <a:ext cx="1032933" cy="931811"/>
              </a:xfrm>
              <a:prstGeom prst="foldedCorner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rgbClr val="EBE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92000" rIns="0" bIns="60933" anchor="ctr" anchorCtr="1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900"/>
                </a:pP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p63"/>
              <p:cNvSpPr txBox="1"/>
              <p:nvPr/>
            </p:nvSpPr>
            <p:spPr>
              <a:xfrm>
                <a:off x="6587066" y="1885470"/>
                <a:ext cx="863602" cy="4845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2000" rIns="0" bIns="60933" anchor="ctr" anchorCtr="1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050"/>
                </a:pP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Actor</a:t>
                </a:r>
                <a:endParaRPr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85" name="Google Shape;1885;p6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64744" y="1177389"/>
              <a:ext cx="271490" cy="37487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65694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BCA89AB-EA73-3843-A045-6558A6425C80}"/>
              </a:ext>
            </a:extLst>
          </p:cNvPr>
          <p:cNvSpPr/>
          <p:nvPr/>
        </p:nvSpPr>
        <p:spPr>
          <a:xfrm>
            <a:off x="1583499" y="1494224"/>
            <a:ext cx="4032448" cy="3566957"/>
          </a:xfrm>
          <a:prstGeom prst="roundRect">
            <a:avLst/>
          </a:prstGeom>
          <a:solidFill>
            <a:srgbClr val="FFC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US" sz="2400" dirty="0">
                <a:solidFill>
                  <a:schemeClr val="tx1"/>
                </a:solidFill>
              </a:rPr>
              <a:t>core</a:t>
            </a:r>
            <a:endParaRPr kumimoji="1" lang="ko-US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92FB8D0-AB5B-0F47-A183-4C0902353472}"/>
              </a:ext>
            </a:extLst>
          </p:cNvPr>
          <p:cNvSpPr/>
          <p:nvPr/>
        </p:nvSpPr>
        <p:spPr>
          <a:xfrm>
            <a:off x="7344139" y="1436774"/>
            <a:ext cx="3552395" cy="3624407"/>
          </a:xfrm>
          <a:prstGeom prst="roundRect">
            <a:avLst/>
          </a:prstGeom>
          <a:solidFill>
            <a:schemeClr val="accent6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US" sz="2400" dirty="0">
                <a:solidFill>
                  <a:schemeClr val="tx1"/>
                </a:solidFill>
              </a:rPr>
              <a:t>supporting</a:t>
            </a:r>
            <a:endParaRPr kumimoji="1" lang="ko-US" altLang="en-US" sz="2400" dirty="0">
              <a:solidFill>
                <a:schemeClr val="tx1"/>
              </a:solidFill>
            </a:endParaRPr>
          </a:p>
        </p:txBody>
      </p:sp>
      <p:sp>
        <p:nvSpPr>
          <p:cNvPr id="1923" name="Google Shape;1923;p64"/>
          <p:cNvSpPr/>
          <p:nvPr/>
        </p:nvSpPr>
        <p:spPr>
          <a:xfrm>
            <a:off x="8683916" y="2283269"/>
            <a:ext cx="1032933" cy="2152136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rnd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t" anchorCtr="1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Delivery</a:t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64"/>
          <p:cNvSpPr/>
          <p:nvPr/>
        </p:nvSpPr>
        <p:spPr>
          <a:xfrm>
            <a:off x="8128643" y="3044957"/>
            <a:ext cx="1032933" cy="931811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Delivery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</a:t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1" name="Google Shape;1891;p64"/>
          <p:cNvGrpSpPr/>
          <p:nvPr/>
        </p:nvGrpSpPr>
        <p:grpSpPr>
          <a:xfrm>
            <a:off x="1839109" y="3108337"/>
            <a:ext cx="1029595" cy="938943"/>
            <a:chOff x="3419872" y="1089900"/>
            <a:chExt cx="752853" cy="686567"/>
          </a:xfrm>
        </p:grpSpPr>
        <p:grpSp>
          <p:nvGrpSpPr>
            <p:cNvPr id="1892" name="Google Shape;1892;p64"/>
            <p:cNvGrpSpPr/>
            <p:nvPr/>
          </p:nvGrpSpPr>
          <p:grpSpPr>
            <a:xfrm>
              <a:off x="3419872" y="1089900"/>
              <a:ext cx="752853" cy="686567"/>
              <a:chOff x="6502401" y="1421923"/>
              <a:chExt cx="1032933" cy="941987"/>
            </a:xfrm>
          </p:grpSpPr>
          <p:sp>
            <p:nvSpPr>
              <p:cNvPr id="1893" name="Google Shape;1893;p64"/>
              <p:cNvSpPr/>
              <p:nvPr/>
            </p:nvSpPr>
            <p:spPr>
              <a:xfrm>
                <a:off x="6502401" y="1421923"/>
                <a:ext cx="1032933" cy="931811"/>
              </a:xfrm>
              <a:prstGeom prst="foldedCorner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rgbClr val="EBE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92000" rIns="0" bIns="60933" anchor="ctr" anchorCtr="1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900"/>
                </a:pP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64"/>
              <p:cNvSpPr txBox="1"/>
              <p:nvPr/>
            </p:nvSpPr>
            <p:spPr>
              <a:xfrm>
                <a:off x="6587067" y="1891537"/>
                <a:ext cx="863602" cy="472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2000" rIns="0" bIns="60933" anchor="ctr" anchorCtr="1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050"/>
                </a:pPr>
                <a:r>
                  <a:rPr lang="en-US" sz="14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Customer</a:t>
                </a:r>
                <a:endParaRPr sz="1867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895" name="Google Shape;1895;p6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64744" y="1177389"/>
              <a:ext cx="271490" cy="374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8" name="Google Shape;1908;p64"/>
          <p:cNvSpPr/>
          <p:nvPr/>
        </p:nvSpPr>
        <p:spPr>
          <a:xfrm>
            <a:off x="8128776" y="3039831"/>
            <a:ext cx="1032800" cy="932000"/>
          </a:xfrm>
          <a:prstGeom prst="foldedCorner">
            <a:avLst>
              <a:gd name="adj" fmla="val 16667"/>
            </a:avLst>
          </a:prstGeom>
          <a:solidFill>
            <a:srgbClr val="FFCCFF"/>
          </a:solidFill>
          <a:ln w="9525" cap="flat" cmpd="sng">
            <a:solidFill>
              <a:srgbClr val="FF99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-US" sz="133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Delivery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-US" sz="133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Start</a:t>
            </a:r>
            <a:endParaRPr sz="133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10" name="Google Shape;1910;p64"/>
          <p:cNvSpPr/>
          <p:nvPr/>
        </p:nvSpPr>
        <p:spPr>
          <a:xfrm>
            <a:off x="3622907" y="2283270"/>
            <a:ext cx="1032933" cy="2105837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rnd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t" anchorCtr="1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5" name="Google Shape;1915;p64"/>
          <p:cNvSpPr/>
          <p:nvPr/>
        </p:nvSpPr>
        <p:spPr>
          <a:xfrm>
            <a:off x="9360363" y="3044957"/>
            <a:ext cx="1032933" cy="93181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Delivery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Started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6" name="Google Shape;1916;p64"/>
          <p:cNvCxnSpPr>
            <a:cxnSpLocks/>
            <a:stCxn id="1917" idx="3"/>
            <a:endCxn id="1908" idx="1"/>
          </p:cNvCxnSpPr>
          <p:nvPr/>
        </p:nvCxnSpPr>
        <p:spPr>
          <a:xfrm>
            <a:off x="5366936" y="3489260"/>
            <a:ext cx="2761840" cy="16571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920" name="Google Shape;1920;p64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r>
              <a:rPr lang="en-US"/>
              <a:t>Examples</a:t>
            </a:r>
            <a:endParaRPr/>
          </a:p>
        </p:txBody>
      </p:sp>
      <p:sp>
        <p:nvSpPr>
          <p:cNvPr id="1912" name="Google Shape;1912;p64"/>
          <p:cNvSpPr/>
          <p:nvPr/>
        </p:nvSpPr>
        <p:spPr>
          <a:xfrm>
            <a:off x="3063722" y="3033245"/>
            <a:ext cx="1032933" cy="931811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p64"/>
          <p:cNvSpPr/>
          <p:nvPr/>
        </p:nvSpPr>
        <p:spPr>
          <a:xfrm>
            <a:off x="2545280" y="2593200"/>
            <a:ext cx="754203" cy="931811"/>
          </a:xfrm>
          <a:prstGeom prst="foldedCorner">
            <a:avLst>
              <a:gd name="adj" fmla="val 16667"/>
            </a:avLst>
          </a:prstGeom>
          <a:solidFill>
            <a:srgbClr val="00B050"/>
          </a:solidFill>
          <a:ln w="9525" cap="flat" cmpd="sng">
            <a:solidFill>
              <a:srgbClr val="1D824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000"/>
            </a:pPr>
            <a:r>
              <a:rPr lang="en-US"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000"/>
            </a:pPr>
            <a:r>
              <a:rPr lang="en-US" sz="1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</a:t>
            </a:r>
            <a:endParaRPr sz="13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64"/>
          <p:cNvSpPr/>
          <p:nvPr/>
        </p:nvSpPr>
        <p:spPr>
          <a:xfrm>
            <a:off x="4334003" y="3023355"/>
            <a:ext cx="1032933" cy="93181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chemeClr val="dk1"/>
              </a:buClr>
              <a:buSzPts val="1000"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Order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chemeClr val="dk1"/>
              </a:buClr>
              <a:buSzPts val="1000"/>
            </a:pPr>
            <a:r>
              <a:rPr lang="en-US" sz="1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Placed</a:t>
            </a:r>
            <a:endParaRPr sz="133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4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849;p62">
            <a:extLst>
              <a:ext uri="{FF2B5EF4-FFF2-40B4-BE49-F238E27FC236}">
                <a16:creationId xmlns:a16="http://schemas.microsoft.com/office/drawing/2014/main" id="{3E913C01-0F80-DF47-93F4-99350C2ED62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8182" b="7397"/>
          <a:stretch/>
        </p:blipFill>
        <p:spPr>
          <a:xfrm>
            <a:off x="8185362" y="22428"/>
            <a:ext cx="982980" cy="1548409"/>
          </a:xfrm>
          <a:prstGeom prst="rect">
            <a:avLst/>
          </a:prstGeom>
          <a:noFill/>
          <a:ln>
            <a:noFill/>
          </a:ln>
        </p:spPr>
      </p:pic>
      <p:sp>
        <p:nvSpPr>
          <p:cNvPr id="1941" name="Google Shape;1941;p65"/>
          <p:cNvSpPr txBox="1">
            <a:spLocks noGrp="1"/>
          </p:cNvSpPr>
          <p:nvPr>
            <p:ph type="title"/>
          </p:nvPr>
        </p:nvSpPr>
        <p:spPr>
          <a:xfrm>
            <a:off x="900811" y="548681"/>
            <a:ext cx="10452989" cy="628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273646"/>
              </a:buClr>
              <a:buSzPts val="2800"/>
            </a:pPr>
            <a:r>
              <a:rPr lang="en-US"/>
              <a:t>Firstly, Event Discovery</a:t>
            </a:r>
            <a:endParaRPr/>
          </a:p>
        </p:txBody>
      </p:sp>
      <p:sp>
        <p:nvSpPr>
          <p:cNvPr id="1942" name="Google Shape;1942;p65"/>
          <p:cNvSpPr txBox="1"/>
          <p:nvPr/>
        </p:nvSpPr>
        <p:spPr>
          <a:xfrm>
            <a:off x="894111" y="1416978"/>
            <a:ext cx="5393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오렌지(주황색) 스티커 사용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3" name="Google Shape;1943;p65"/>
          <p:cNvSpPr txBox="1"/>
          <p:nvPr/>
        </p:nvSpPr>
        <p:spPr>
          <a:xfrm>
            <a:off x="894111" y="2029521"/>
            <a:ext cx="53939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각 도메인 전문가들이 개별 도메인 이벤트 목록 작성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4" name="Google Shape;1944;p65"/>
          <p:cNvSpPr txBox="1"/>
          <p:nvPr/>
        </p:nvSpPr>
        <p:spPr>
          <a:xfrm>
            <a:off x="894112" y="2650100"/>
            <a:ext cx="8887137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이벤트는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도메인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전문가와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비즈니스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관계자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서로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이해할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수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있는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의미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있는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방식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600" dirty="0">
                <a:solidFill>
                  <a:srgbClr val="141A1B"/>
                </a:solidFill>
              </a:rPr>
              <a:t>유비쿼터스 랭귀지</a:t>
            </a:r>
            <a:r>
              <a:rPr lang="en-US" altLang="ko-KR" sz="1600" dirty="0">
                <a:solidFill>
                  <a:srgbClr val="141A1B"/>
                </a:solidFill>
              </a:rPr>
              <a:t>)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으로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표현하고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동사의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과거형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(p.p.)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으로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표현한다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dirty="0">
              <a:solidFill>
                <a:srgbClr val="141A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5" name="Google Shape;1945;p65"/>
          <p:cNvSpPr txBox="1"/>
          <p:nvPr/>
        </p:nvSpPr>
        <p:spPr>
          <a:xfrm>
            <a:off x="894112" y="3512934"/>
            <a:ext cx="10386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시작 및 종료 이벤트를 식별하고 스티커를 붙일 벽의 시작과 끝의 타임라인에 배치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6" name="Google Shape;1946;p65"/>
          <p:cNvSpPr txBox="1"/>
          <p:nvPr/>
        </p:nvSpPr>
        <p:spPr>
          <a:xfrm>
            <a:off x="894112" y="4139467"/>
            <a:ext cx="10386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이벤트를 페르소나와 관련시키는 방법에 대해 논의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7" name="Google Shape;1947;p65"/>
          <p:cNvSpPr txBox="1"/>
          <p:nvPr/>
        </p:nvSpPr>
        <p:spPr>
          <a:xfrm>
            <a:off x="894112" y="4749066"/>
            <a:ext cx="10386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중복된 이벤트를 발견하면 중복된 이벤트를 벽에서 제거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8" name="Google Shape;1948;p65"/>
          <p:cNvSpPr txBox="1"/>
          <p:nvPr/>
        </p:nvSpPr>
        <p:spPr>
          <a:xfrm>
            <a:off x="894112" y="5375599"/>
            <a:ext cx="10386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불분명한 경우 다른 색상의 스티커 메모를 사용하여 질문이나 의견을 추가(빨간색 스티커)</a:t>
            </a:r>
            <a:endParaRPr sz="1600">
              <a:solidFill>
                <a:srgbClr val="141A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65"/>
          <p:cNvSpPr txBox="1"/>
          <p:nvPr/>
        </p:nvSpPr>
        <p:spPr>
          <a:xfrm>
            <a:off x="894112" y="5991955"/>
            <a:ext cx="103864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이벤트에 대해서 동사를 과거 시제로 입력하고 다른 이벤트와 명확하게 구분되는 용어를 사용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2F99BE-FDCD-0646-95A6-2BA77B9DD9CF}"/>
              </a:ext>
            </a:extLst>
          </p:cNvPr>
          <p:cNvSpPr txBox="1"/>
          <p:nvPr/>
        </p:nvSpPr>
        <p:spPr>
          <a:xfrm>
            <a:off x="7010110" y="330608"/>
            <a:ext cx="1210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US" sz="1400" b="1" dirty="0">
                <a:solidFill>
                  <a:schemeClr val="accent1"/>
                </a:solidFill>
              </a:rPr>
              <a:t>PO </a:t>
            </a:r>
            <a:r>
              <a:rPr kumimoji="1" lang="ko-KR" altLang="en-US" sz="1400" b="1" dirty="0">
                <a:solidFill>
                  <a:schemeClr val="accent1"/>
                </a:solidFill>
              </a:rPr>
              <a:t>가 주도</a:t>
            </a:r>
            <a:endParaRPr kumimoji="1" lang="en-US" altLang="ko-US" sz="1400" b="1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ko-US" sz="1400" b="1" dirty="0">
                <a:solidFill>
                  <a:schemeClr val="accent1"/>
                </a:solidFill>
              </a:rPr>
              <a:t>(</a:t>
            </a:r>
            <a:r>
              <a:rPr kumimoji="1" lang="ko-US" altLang="en-US" sz="1400" b="1" dirty="0">
                <a:solidFill>
                  <a:schemeClr val="accent1"/>
                </a:solidFill>
              </a:rPr>
              <a:t>업무전문가</a:t>
            </a:r>
            <a:r>
              <a:rPr kumimoji="1" lang="en-US" altLang="ko-US" sz="1400" b="1" dirty="0">
                <a:solidFill>
                  <a:schemeClr val="accent1"/>
                </a:solidFill>
              </a:rPr>
              <a:t>)</a:t>
            </a:r>
            <a:endParaRPr kumimoji="1" lang="ko-US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16" name="Google Shape;1964;p68">
            <a:extLst>
              <a:ext uri="{FF2B5EF4-FFF2-40B4-BE49-F238E27FC236}">
                <a16:creationId xmlns:a16="http://schemas.microsoft.com/office/drawing/2014/main" id="{F61B6A86-A8CE-6F4A-A63D-EB0023D7289A}"/>
              </a:ext>
            </a:extLst>
          </p:cNvPr>
          <p:cNvSpPr/>
          <p:nvPr/>
        </p:nvSpPr>
        <p:spPr>
          <a:xfrm>
            <a:off x="6916686" y="1301722"/>
            <a:ext cx="1279889" cy="115459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Account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967;p68">
            <a:extLst>
              <a:ext uri="{FF2B5EF4-FFF2-40B4-BE49-F238E27FC236}">
                <a16:creationId xmlns:a16="http://schemas.microsoft.com/office/drawing/2014/main" id="{B37B41C0-E9D2-EE44-AE7E-016B17991D20}"/>
              </a:ext>
            </a:extLst>
          </p:cNvPr>
          <p:cNvSpPr/>
          <p:nvPr/>
        </p:nvSpPr>
        <p:spPr>
          <a:xfrm>
            <a:off x="10626774" y="1301721"/>
            <a:ext cx="1279889" cy="115459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Payment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Confirmed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968;p68">
            <a:extLst>
              <a:ext uri="{FF2B5EF4-FFF2-40B4-BE49-F238E27FC236}">
                <a16:creationId xmlns:a16="http://schemas.microsoft.com/office/drawing/2014/main" id="{755F892C-8BDF-1441-86C4-5522658FA5F6}"/>
              </a:ext>
            </a:extLst>
          </p:cNvPr>
          <p:cNvSpPr/>
          <p:nvPr/>
        </p:nvSpPr>
        <p:spPr>
          <a:xfrm>
            <a:off x="8780433" y="1301722"/>
            <a:ext cx="1279889" cy="115459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 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865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68"/>
          <p:cNvSpPr/>
          <p:nvPr/>
        </p:nvSpPr>
        <p:spPr>
          <a:xfrm>
            <a:off x="3683878" y="5613756"/>
            <a:ext cx="7856353" cy="86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r">
              <a:buClr>
                <a:srgbClr val="D4DADA"/>
              </a:buClr>
              <a:buSzPts val="1800"/>
            </a:pPr>
            <a:r>
              <a:rPr lang="en-US" sz="2400" i="1">
                <a:solidFill>
                  <a:srgbClr val="D4DADA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“Whenever a </a:t>
            </a:r>
            <a:r>
              <a:rPr lang="en-US" sz="2400" b="1" i="1">
                <a:solidFill>
                  <a:srgbClr val="D4DADA"/>
                </a:solidFill>
                <a:latin typeface="Malgun Gothic"/>
                <a:ea typeface="Malgun Gothic"/>
                <a:cs typeface="Malgun Gothic"/>
                <a:sym typeface="Malgun Gothic"/>
              </a:rPr>
              <a:t>new user account is created</a:t>
            </a:r>
            <a:r>
              <a:rPr lang="en-US" sz="2400" i="1">
                <a:solidFill>
                  <a:srgbClr val="D4DADA"/>
                </a:solidFill>
                <a:latin typeface="Malgun Gothic"/>
                <a:ea typeface="Malgun Gothic"/>
                <a:cs typeface="Malgun Gothic"/>
                <a:sym typeface="Malgun Gothic"/>
              </a:rPr>
              <a:t> we will </a:t>
            </a:r>
            <a:r>
              <a:rPr lang="en-US" sz="2400" b="1" i="1">
                <a:solidFill>
                  <a:srgbClr val="D4DADA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send her an acknowledgement by email.</a:t>
            </a:r>
            <a:r>
              <a:rPr lang="en-US" sz="2400" i="1">
                <a:solidFill>
                  <a:srgbClr val="D4DADA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  <a:endParaRPr sz="2400">
              <a:solidFill>
                <a:srgbClr val="D4DAD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9" name="Google Shape;1959;p68"/>
          <p:cNvSpPr txBox="1">
            <a:spLocks noGrp="1"/>
          </p:cNvSpPr>
          <p:nvPr>
            <p:ph type="title"/>
          </p:nvPr>
        </p:nvSpPr>
        <p:spPr>
          <a:xfrm>
            <a:off x="526763" y="501647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pPr>
              <a:buSzPts val="2800"/>
            </a:pPr>
            <a:r>
              <a:rPr lang="en-US" sz="3733" dirty="0"/>
              <a:t>Command, Policy</a:t>
            </a:r>
            <a:r>
              <a:rPr lang="en-US" altLang="ko-KR" sz="3733" dirty="0"/>
              <a:t>,</a:t>
            </a:r>
            <a:r>
              <a:rPr lang="ko-KR" altLang="en-US" sz="3733" dirty="0"/>
              <a:t> </a:t>
            </a:r>
            <a:r>
              <a:rPr lang="en-US" altLang="ko-KR" sz="3733" dirty="0"/>
              <a:t>Actor</a:t>
            </a:r>
            <a:r>
              <a:rPr lang="en-US" sz="3733" dirty="0"/>
              <a:t> </a:t>
            </a:r>
            <a:r>
              <a:rPr lang="en-US" sz="3733" dirty="0" err="1"/>
              <a:t>도출</a:t>
            </a:r>
            <a:endParaRPr dirty="0"/>
          </a:p>
        </p:txBody>
      </p:sp>
      <p:sp>
        <p:nvSpPr>
          <p:cNvPr id="1960" name="Google Shape;1960;p68"/>
          <p:cNvSpPr txBox="1"/>
          <p:nvPr/>
        </p:nvSpPr>
        <p:spPr>
          <a:xfrm>
            <a:off x="897909" y="1484771"/>
            <a:ext cx="3733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ko-KR" alt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하늘색 </a:t>
            </a:r>
            <a:r>
              <a:rPr lang="en-US" altLang="ko-KR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라일락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색의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스티커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사용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p68"/>
          <p:cNvSpPr txBox="1"/>
          <p:nvPr/>
        </p:nvSpPr>
        <p:spPr>
          <a:xfrm>
            <a:off x="921284" y="3472697"/>
            <a:ext cx="3990593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Policy는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이벤트가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발생한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후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발생하는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반응형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논리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(Input)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2" name="Google Shape;1962;p68"/>
          <p:cNvSpPr txBox="1"/>
          <p:nvPr/>
        </p:nvSpPr>
        <p:spPr>
          <a:xfrm>
            <a:off x="911917" y="4158334"/>
            <a:ext cx="3733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Policy는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결과로서 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Event </a:t>
            </a:r>
            <a:r>
              <a:rPr lang="ko-KR" alt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를</a:t>
            </a:r>
            <a:r>
              <a:rPr lang="ko-KR" alt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트리거 할 수 있고</a:t>
            </a:r>
            <a:r>
              <a:rPr lang="en-US" altLang="ko-KR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다른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Command를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호출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할 수도 있음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68"/>
          <p:cNvSpPr txBox="1"/>
          <p:nvPr/>
        </p:nvSpPr>
        <p:spPr>
          <a:xfrm>
            <a:off x="911916" y="4961903"/>
            <a:ext cx="3733229" cy="86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Policy는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srgbClr val="141A1B"/>
                </a:solidFill>
              </a:rPr>
              <a:t>시스템에 의하여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자동화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될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수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있다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 dirty="0">
              <a:solidFill>
                <a:srgbClr val="141A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68"/>
          <p:cNvSpPr/>
          <p:nvPr/>
        </p:nvSpPr>
        <p:spPr>
          <a:xfrm>
            <a:off x="6933120" y="2743183"/>
            <a:ext cx="1279889" cy="115459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Account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Created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7" name="Google Shape;1967;p68"/>
          <p:cNvSpPr/>
          <p:nvPr/>
        </p:nvSpPr>
        <p:spPr>
          <a:xfrm>
            <a:off x="10333478" y="3672278"/>
            <a:ext cx="1279889" cy="115459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Payment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Details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Confirmed</a:t>
            </a:r>
            <a:endParaRPr sz="14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p68"/>
          <p:cNvSpPr/>
          <p:nvPr/>
        </p:nvSpPr>
        <p:spPr>
          <a:xfrm>
            <a:off x="10333478" y="1715481"/>
            <a:ext cx="1279889" cy="115459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 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Sent</a:t>
            </a: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D1F6DE-5864-424B-A6D4-8EF8B654E4AF}"/>
              </a:ext>
            </a:extLst>
          </p:cNvPr>
          <p:cNvGrpSpPr/>
          <p:nvPr/>
        </p:nvGrpSpPr>
        <p:grpSpPr>
          <a:xfrm>
            <a:off x="7573064" y="1715481"/>
            <a:ext cx="2760413" cy="1154591"/>
            <a:chOff x="5679798" y="1286610"/>
            <a:chExt cx="2070310" cy="865943"/>
          </a:xfrm>
        </p:grpSpPr>
        <p:sp>
          <p:nvSpPr>
            <p:cNvPr id="1965" name="Google Shape;1965;p68"/>
            <p:cNvSpPr/>
            <p:nvPr/>
          </p:nvSpPr>
          <p:spPr>
            <a:xfrm>
              <a:off x="6511687" y="1286610"/>
              <a:ext cx="959917" cy="865943"/>
            </a:xfrm>
            <a:prstGeom prst="foldedCorner">
              <a:avLst>
                <a:gd name="adj" fmla="val 16667"/>
              </a:avLst>
            </a:prstGeom>
            <a:solidFill>
              <a:srgbClr val="FFCCFF"/>
            </a:solidFill>
            <a:ln w="9525" cap="flat" cmpd="sng">
              <a:solidFill>
                <a:srgbClr val="FF9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92000" rIns="0" bIns="60933" anchor="ctr" anchorCtr="1">
              <a:noAutofit/>
            </a:bodyPr>
            <a:lstStyle/>
            <a:p>
              <a:pPr algn="ctr">
                <a:buClr>
                  <a:schemeClr val="dk1"/>
                </a:buClr>
                <a:buSzPts val="1000"/>
              </a:pPr>
              <a:r>
                <a:rPr lang="en-US" sz="1333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Send </a:t>
              </a:r>
              <a:endParaRPr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chemeClr val="dk1"/>
                </a:buClr>
                <a:buSzPts val="1000"/>
              </a:pPr>
              <a:r>
                <a:rPr lang="en-US" sz="1333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Email</a:t>
              </a:r>
              <a:endParaRPr sz="1333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1969" name="Google Shape;1969;p68"/>
            <p:cNvCxnSpPr>
              <a:stCxn id="1964" idx="0"/>
              <a:endCxn id="1965" idx="1"/>
            </p:cNvCxnSpPr>
            <p:nvPr/>
          </p:nvCxnSpPr>
          <p:spPr>
            <a:xfrm rot="5400000" flipH="1" flipV="1">
              <a:off x="5926840" y="1472541"/>
              <a:ext cx="337805" cy="831889"/>
            </a:xfrm>
            <a:prstGeom prst="bentConnector2">
              <a:avLst/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1970" name="Google Shape;1970;p68"/>
            <p:cNvCxnSpPr>
              <a:stCxn id="1965" idx="3"/>
              <a:endCxn id="1968" idx="1"/>
            </p:cNvCxnSpPr>
            <p:nvPr/>
          </p:nvCxnSpPr>
          <p:spPr>
            <a:xfrm>
              <a:off x="7471604" y="1719582"/>
              <a:ext cx="278504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713589-1469-0D4B-B729-CFC2CEFE6958}"/>
              </a:ext>
            </a:extLst>
          </p:cNvPr>
          <p:cNvGrpSpPr/>
          <p:nvPr/>
        </p:nvGrpSpPr>
        <p:grpSpPr>
          <a:xfrm>
            <a:off x="7573063" y="3720875"/>
            <a:ext cx="2760415" cy="1154591"/>
            <a:chOff x="5679797" y="2790656"/>
            <a:chExt cx="2070311" cy="865943"/>
          </a:xfrm>
        </p:grpSpPr>
        <p:sp>
          <p:nvSpPr>
            <p:cNvPr id="1966" name="Google Shape;1966;p68"/>
            <p:cNvSpPr/>
            <p:nvPr/>
          </p:nvSpPr>
          <p:spPr>
            <a:xfrm>
              <a:off x="6486321" y="2790656"/>
              <a:ext cx="959917" cy="865943"/>
            </a:xfrm>
            <a:prstGeom prst="foldedCorner">
              <a:avLst>
                <a:gd name="adj" fmla="val 16667"/>
              </a:avLst>
            </a:prstGeom>
            <a:solidFill>
              <a:srgbClr val="FFCCFF"/>
            </a:solidFill>
            <a:ln w="9525" cap="flat" cmpd="sng">
              <a:solidFill>
                <a:srgbClr val="FF99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92000" rIns="0" bIns="60933" anchor="ctr" anchorCtr="1">
              <a:noAutofit/>
            </a:bodyPr>
            <a:lstStyle/>
            <a:p>
              <a:pPr algn="ctr">
                <a:buClr>
                  <a:schemeClr val="dk1"/>
                </a:buClr>
                <a:buSzPts val="1000"/>
              </a:pPr>
              <a:r>
                <a:rPr lang="en-US" sz="1333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Confirm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chemeClr val="dk1"/>
                </a:buClr>
                <a:buSzPts val="1000"/>
              </a:pPr>
              <a:r>
                <a:rPr lang="en-US" sz="1333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Payment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buClr>
                  <a:schemeClr val="dk1"/>
                </a:buClr>
                <a:buSzPts val="1000"/>
              </a:pPr>
              <a:r>
                <a:rPr lang="en-US" sz="1333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Details</a:t>
              </a: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71" name="Google Shape;1971;p68"/>
            <p:cNvCxnSpPr>
              <a:stCxn id="1966" idx="3"/>
              <a:endCxn id="1967" idx="1"/>
            </p:cNvCxnSpPr>
            <p:nvPr/>
          </p:nvCxnSpPr>
          <p:spPr>
            <a:xfrm flipV="1">
              <a:off x="7446238" y="3187180"/>
              <a:ext cx="303870" cy="36448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1972" name="Google Shape;1972;p68"/>
            <p:cNvCxnSpPr>
              <a:stCxn id="1964" idx="2"/>
              <a:endCxn id="1966" idx="1"/>
            </p:cNvCxnSpPr>
            <p:nvPr/>
          </p:nvCxnSpPr>
          <p:spPr>
            <a:xfrm rot="16200000" flipH="1">
              <a:off x="5932910" y="2670217"/>
              <a:ext cx="300298" cy="806523"/>
            </a:xfrm>
            <a:prstGeom prst="bentConnector2">
              <a:avLst/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  <p:pic>
        <p:nvPicPr>
          <p:cNvPr id="18" name="Google Shape;1849;p62">
            <a:extLst>
              <a:ext uri="{FF2B5EF4-FFF2-40B4-BE49-F238E27FC236}">
                <a16:creationId xmlns:a16="http://schemas.microsoft.com/office/drawing/2014/main" id="{BF03BA9B-5551-3245-B166-84830EFE9E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5551" b="7397"/>
          <a:stretch/>
        </p:blipFill>
        <p:spPr>
          <a:xfrm>
            <a:off x="8213009" y="6078"/>
            <a:ext cx="1279889" cy="154840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EA1C48-2EE6-984A-8F12-AD0A1269C90D}"/>
              </a:ext>
            </a:extLst>
          </p:cNvPr>
          <p:cNvSpPr txBox="1"/>
          <p:nvPr/>
        </p:nvSpPr>
        <p:spPr>
          <a:xfrm>
            <a:off x="6639153" y="580056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US" sz="1400" b="1" dirty="0">
                <a:solidFill>
                  <a:schemeClr val="accent1"/>
                </a:solidFill>
              </a:rPr>
              <a:t>PO + UI/UX </a:t>
            </a:r>
            <a:r>
              <a:rPr kumimoji="1" lang="ko-KR" altLang="en-US" sz="1400" b="1" dirty="0">
                <a:solidFill>
                  <a:schemeClr val="accent1"/>
                </a:solidFill>
              </a:rPr>
              <a:t>가 주도</a:t>
            </a:r>
            <a:endParaRPr kumimoji="1" lang="en-US" altLang="ko-US" sz="1400" b="1" dirty="0">
              <a:solidFill>
                <a:schemeClr val="accent1"/>
              </a:solidFill>
            </a:endParaRPr>
          </a:p>
          <a:p>
            <a:pPr algn="ctr"/>
            <a:r>
              <a:rPr kumimoji="1" lang="en-US" altLang="ko-US" sz="1400" b="1" dirty="0">
                <a:solidFill>
                  <a:schemeClr val="accent1"/>
                </a:solidFill>
              </a:rPr>
              <a:t>(</a:t>
            </a:r>
            <a:r>
              <a:rPr kumimoji="1" lang="ko-US" altLang="en-US" sz="1400" b="1" dirty="0">
                <a:solidFill>
                  <a:schemeClr val="accent1"/>
                </a:solidFill>
              </a:rPr>
              <a:t>업무전문가</a:t>
            </a:r>
            <a:r>
              <a:rPr kumimoji="1" lang="en-US" altLang="ko-US" sz="1400" b="1" dirty="0">
                <a:solidFill>
                  <a:schemeClr val="accent1"/>
                </a:solidFill>
              </a:rPr>
              <a:t>)</a:t>
            </a:r>
            <a:endParaRPr kumimoji="1" lang="ko-US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20" name="Google Shape;1962;p68">
            <a:extLst>
              <a:ext uri="{FF2B5EF4-FFF2-40B4-BE49-F238E27FC236}">
                <a16:creationId xmlns:a16="http://schemas.microsoft.com/office/drawing/2014/main" id="{278BD940-C877-EF40-96FA-B28D4F766348}"/>
              </a:ext>
            </a:extLst>
          </p:cNvPr>
          <p:cNvSpPr txBox="1"/>
          <p:nvPr/>
        </p:nvSpPr>
        <p:spPr>
          <a:xfrm>
            <a:off x="897775" y="1893971"/>
            <a:ext cx="37332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 dirty="0">
                <a:solidFill>
                  <a:srgbClr val="141A1B"/>
                </a:solidFill>
              </a:rPr>
              <a:t>Command </a:t>
            </a:r>
            <a:r>
              <a:rPr lang="en-US" sz="1600" dirty="0" err="1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r>
              <a:rPr lang="en-US" sz="1600" dirty="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dirty="0">
                <a:solidFill>
                  <a:srgbClr val="141A1B"/>
                </a:solidFill>
              </a:rPr>
              <a:t>사용자의 의사결정에 의하여 </a:t>
            </a:r>
            <a:r>
              <a:rPr lang="en-US" altLang="ko-KR" sz="1600" dirty="0">
                <a:solidFill>
                  <a:srgbClr val="141A1B"/>
                </a:solidFill>
              </a:rPr>
              <a:t>(UI) </a:t>
            </a:r>
            <a:r>
              <a:rPr lang="ko-KR" altLang="en-US" sz="1600" dirty="0">
                <a:solidFill>
                  <a:srgbClr val="141A1B"/>
                </a:solidFill>
              </a:rPr>
              <a:t>결과이벤트에 이르게 하는 </a:t>
            </a:r>
            <a:r>
              <a:rPr lang="en-US" altLang="ko-KR" sz="1600" dirty="0">
                <a:solidFill>
                  <a:srgbClr val="141A1B"/>
                </a:solidFill>
              </a:rPr>
              <a:t>Input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altLang="ko-US" sz="16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Command </a:t>
            </a:r>
            <a:r>
              <a:rPr lang="ko-KR" altLang="en-US" sz="16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어떠한 </a:t>
            </a:r>
            <a:endParaRPr lang="en-US" altLang="ko-KR" sz="1600" dirty="0">
              <a:solidFill>
                <a:srgbClr val="658289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chemeClr val="dk2"/>
              </a:buClr>
              <a:buSzPts val="1200"/>
            </a:pPr>
            <a:r>
              <a:rPr lang="ko-KR" altLang="en-US" sz="16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상태의 변화를 일으키는 서비스</a:t>
            </a:r>
            <a:r>
              <a:rPr lang="ko-KR" altLang="en-US" sz="2400" dirty="0">
                <a:ea typeface="Malgun Gothic"/>
              </a:rPr>
              <a:t>*</a:t>
            </a:r>
            <a:endParaRPr lang="en-US" altLang="ko-KR" sz="1600" dirty="0">
              <a:solidFill>
                <a:srgbClr val="65828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1964;p68">
            <a:extLst>
              <a:ext uri="{FF2B5EF4-FFF2-40B4-BE49-F238E27FC236}">
                <a16:creationId xmlns:a16="http://schemas.microsoft.com/office/drawing/2014/main" id="{AC02C353-94ED-BC43-A455-541FC07F8F72}"/>
              </a:ext>
            </a:extLst>
          </p:cNvPr>
          <p:cNvSpPr/>
          <p:nvPr/>
        </p:nvSpPr>
        <p:spPr>
          <a:xfrm>
            <a:off x="5181826" y="4331929"/>
            <a:ext cx="1279889" cy="115459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Account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sz="1467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CreationFailed</a:t>
            </a: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77D23FD-6681-C342-9C88-0EB724B09B64}"/>
              </a:ext>
            </a:extLst>
          </p:cNvPr>
          <p:cNvGrpSpPr/>
          <p:nvPr/>
        </p:nvGrpSpPr>
        <p:grpSpPr>
          <a:xfrm>
            <a:off x="5197702" y="2743182"/>
            <a:ext cx="1735417" cy="1597212"/>
            <a:chOff x="3898276" y="2057386"/>
            <a:chExt cx="1301563" cy="1197909"/>
          </a:xfrm>
        </p:grpSpPr>
        <p:sp>
          <p:nvSpPr>
            <p:cNvPr id="23" name="Google Shape;1982;p70">
              <a:extLst>
                <a:ext uri="{FF2B5EF4-FFF2-40B4-BE49-F238E27FC236}">
                  <a16:creationId xmlns:a16="http://schemas.microsoft.com/office/drawing/2014/main" id="{11A52FCC-E982-7C42-8E33-988A1F53C437}"/>
                </a:ext>
              </a:extLst>
            </p:cNvPr>
            <p:cNvSpPr/>
            <p:nvPr/>
          </p:nvSpPr>
          <p:spPr>
            <a:xfrm>
              <a:off x="3898276" y="2057386"/>
              <a:ext cx="936104" cy="865943"/>
            </a:xfrm>
            <a:prstGeom prst="foldedCorner">
              <a:avLst>
                <a:gd name="adj" fmla="val 16667"/>
              </a:avLst>
            </a:prstGeom>
            <a:solidFill>
              <a:srgbClr val="00B0F0"/>
            </a:solidFill>
            <a:ln w="9525" cap="flat" cmpd="sng">
              <a:solidFill>
                <a:srgbClr val="3498D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92000" rIns="0" bIns="60933" anchor="ctr" anchorCtr="1">
              <a:noAutofit/>
            </a:bodyPr>
            <a:lstStyle/>
            <a:p>
              <a:pPr algn="ctr">
                <a:buClr>
                  <a:srgbClr val="000000"/>
                </a:buClr>
                <a:buSzPts val="1100"/>
              </a:pPr>
              <a:r>
                <a:rPr lang="en-US" sz="1467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Create Account</a:t>
              </a:r>
              <a:endParaRPr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0" name="Google Shape;1969;p68">
              <a:extLst>
                <a:ext uri="{FF2B5EF4-FFF2-40B4-BE49-F238E27FC236}">
                  <a16:creationId xmlns:a16="http://schemas.microsoft.com/office/drawing/2014/main" id="{15F9C609-77F4-F64C-A888-C5F054C8D7C3}"/>
                </a:ext>
              </a:extLst>
            </p:cNvPr>
            <p:cNvCxnSpPr>
              <a:cxnSpLocks/>
              <a:stCxn id="23" idx="3"/>
              <a:endCxn id="1964" idx="1"/>
            </p:cNvCxnSpPr>
            <p:nvPr/>
          </p:nvCxnSpPr>
          <p:spPr>
            <a:xfrm>
              <a:off x="4834380" y="2490358"/>
              <a:ext cx="365459" cy="1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34" name="Google Shape;1969;p68">
              <a:extLst>
                <a:ext uri="{FF2B5EF4-FFF2-40B4-BE49-F238E27FC236}">
                  <a16:creationId xmlns:a16="http://schemas.microsoft.com/office/drawing/2014/main" id="{CC25BE42-4D05-324E-A066-2BF7CF6613E2}"/>
                </a:ext>
              </a:extLst>
            </p:cNvPr>
            <p:cNvCxnSpPr>
              <a:cxnSpLocks/>
              <a:stCxn id="23" idx="2"/>
              <a:endCxn id="33" idx="0"/>
            </p:cNvCxnSpPr>
            <p:nvPr/>
          </p:nvCxnSpPr>
          <p:spPr>
            <a:xfrm rot="5400000">
              <a:off x="4203520" y="3086137"/>
              <a:ext cx="325617" cy="127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  <p:grpSp>
        <p:nvGrpSpPr>
          <p:cNvPr id="38" name="Google Shape;1891;p64">
            <a:extLst>
              <a:ext uri="{FF2B5EF4-FFF2-40B4-BE49-F238E27FC236}">
                <a16:creationId xmlns:a16="http://schemas.microsoft.com/office/drawing/2014/main" id="{9F48788B-2E86-194C-A2D1-BFBB11B4E3D0}"/>
              </a:ext>
            </a:extLst>
          </p:cNvPr>
          <p:cNvGrpSpPr/>
          <p:nvPr/>
        </p:nvGrpSpPr>
        <p:grpSpPr>
          <a:xfrm>
            <a:off x="4827484" y="1941632"/>
            <a:ext cx="1029595" cy="938943"/>
            <a:chOff x="3419872" y="1089900"/>
            <a:chExt cx="752853" cy="686567"/>
          </a:xfrm>
        </p:grpSpPr>
        <p:grpSp>
          <p:nvGrpSpPr>
            <p:cNvPr id="39" name="Google Shape;1892;p64">
              <a:extLst>
                <a:ext uri="{FF2B5EF4-FFF2-40B4-BE49-F238E27FC236}">
                  <a16:creationId xmlns:a16="http://schemas.microsoft.com/office/drawing/2014/main" id="{F1F12BC5-0C8C-D941-8420-9B484569A0A3}"/>
                </a:ext>
              </a:extLst>
            </p:cNvPr>
            <p:cNvGrpSpPr/>
            <p:nvPr/>
          </p:nvGrpSpPr>
          <p:grpSpPr>
            <a:xfrm>
              <a:off x="3419872" y="1089900"/>
              <a:ext cx="752853" cy="686567"/>
              <a:chOff x="6502401" y="1421923"/>
              <a:chExt cx="1032933" cy="941987"/>
            </a:xfrm>
          </p:grpSpPr>
          <p:sp>
            <p:nvSpPr>
              <p:cNvPr id="41" name="Google Shape;1893;p64">
                <a:extLst>
                  <a:ext uri="{FF2B5EF4-FFF2-40B4-BE49-F238E27FC236}">
                    <a16:creationId xmlns:a16="http://schemas.microsoft.com/office/drawing/2014/main" id="{FF0797E2-58DF-3442-9E1F-9AFEB162BC74}"/>
                  </a:ext>
                </a:extLst>
              </p:cNvPr>
              <p:cNvSpPr/>
              <p:nvPr/>
            </p:nvSpPr>
            <p:spPr>
              <a:xfrm>
                <a:off x="6502401" y="1421923"/>
                <a:ext cx="1032933" cy="931811"/>
              </a:xfrm>
              <a:prstGeom prst="foldedCorner">
                <a:avLst>
                  <a:gd name="adj" fmla="val 16667"/>
                </a:avLst>
              </a:prstGeom>
              <a:solidFill>
                <a:srgbClr val="FFFF00"/>
              </a:solidFill>
              <a:ln w="9525" cap="flat" cmpd="sng">
                <a:solidFill>
                  <a:srgbClr val="EBE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192000" rIns="0" bIns="60933" anchor="ctr" anchorCtr="1">
                <a:noAutofit/>
              </a:bodyPr>
              <a:lstStyle/>
              <a:p>
                <a:pPr algn="ctr">
                  <a:buClr>
                    <a:srgbClr val="000000"/>
                  </a:buClr>
                  <a:buSzPts val="900"/>
                </a:pP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894;p64">
                <a:extLst>
                  <a:ext uri="{FF2B5EF4-FFF2-40B4-BE49-F238E27FC236}">
                    <a16:creationId xmlns:a16="http://schemas.microsoft.com/office/drawing/2014/main" id="{80625762-0BDF-D348-B5C1-AAB6F0ED3B0B}"/>
                  </a:ext>
                </a:extLst>
              </p:cNvPr>
              <p:cNvSpPr txBox="1"/>
              <p:nvPr/>
            </p:nvSpPr>
            <p:spPr>
              <a:xfrm>
                <a:off x="6587067" y="1891537"/>
                <a:ext cx="863602" cy="4723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192000" rIns="0" bIns="60933" anchor="ctr" anchorCtr="1">
                <a:spAutoFit/>
              </a:bodyPr>
              <a:lstStyle/>
              <a:p>
                <a:pPr algn="ctr">
                  <a:buClr>
                    <a:srgbClr val="000000"/>
                  </a:buClr>
                  <a:buSzPts val="1050"/>
                </a:pPr>
                <a:r>
                  <a:rPr lang="en-US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Customer</a:t>
                </a:r>
                <a:endParaRPr sz="186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0" name="Google Shape;1895;p64">
              <a:extLst>
                <a:ext uri="{FF2B5EF4-FFF2-40B4-BE49-F238E27FC236}">
                  <a16:creationId xmlns:a16="http://schemas.microsoft.com/office/drawing/2014/main" id="{6CD5FA56-C4BD-2E4F-980A-538EF24035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664744" y="1177389"/>
              <a:ext cx="271490" cy="3748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A8F94F-2913-0B40-98B5-6033CC824F7E}"/>
              </a:ext>
            </a:extLst>
          </p:cNvPr>
          <p:cNvSpPr/>
          <p:nvPr/>
        </p:nvSpPr>
        <p:spPr>
          <a:xfrm>
            <a:off x="143339" y="5878410"/>
            <a:ext cx="44164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1200"/>
            </a:pPr>
            <a:r>
              <a:rPr lang="ko-KR" altLang="en-US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* </a:t>
            </a:r>
            <a:r>
              <a:rPr lang="en-US" altLang="ko-US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Command </a:t>
            </a:r>
            <a:r>
              <a:rPr lang="ko-KR" altLang="en-US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라는 용어는 </a:t>
            </a:r>
            <a:r>
              <a:rPr lang="en-US" altLang="ko-US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CQRS </a:t>
            </a:r>
            <a:r>
              <a:rPr lang="ko-KR" altLang="en-US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유래했으며</a:t>
            </a:r>
            <a:r>
              <a:rPr lang="en-US" altLang="ko-KR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쓰기서비스인 </a:t>
            </a:r>
            <a:r>
              <a:rPr lang="en-US" altLang="ko-US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Command </a:t>
            </a:r>
            <a:r>
              <a:rPr lang="ko-KR" altLang="en-US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ko-KR" altLang="en-US" sz="1200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읽기행위인</a:t>
            </a:r>
            <a:r>
              <a:rPr lang="ko-KR" altLang="en-US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US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Query</a:t>
            </a:r>
            <a:r>
              <a:rPr lang="ko-KR" altLang="en-US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구분됨</a:t>
            </a:r>
            <a:r>
              <a:rPr lang="en-US" altLang="ko-KR" sz="1200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467" dirty="0"/>
          </a:p>
        </p:txBody>
      </p:sp>
    </p:spTree>
    <p:extLst>
      <p:ext uri="{BB962C8B-B14F-4D97-AF65-F5344CB8AC3E}">
        <p14:creationId xmlns:p14="http://schemas.microsoft.com/office/powerpoint/2010/main" val="280062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70"/>
          <p:cNvSpPr txBox="1"/>
          <p:nvPr/>
        </p:nvSpPr>
        <p:spPr>
          <a:xfrm>
            <a:off x="908069" y="2080882"/>
            <a:ext cx="418261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같은 Entity를 사용하는 연관 있는 도메인 이벤트들의 집합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8" name="Google Shape;1978;p70"/>
          <p:cNvSpPr txBox="1"/>
          <p:nvPr/>
        </p:nvSpPr>
        <p:spPr>
          <a:xfrm>
            <a:off x="908069" y="2919770"/>
            <a:ext cx="4182615" cy="86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관련 데이터 (Entity 및 value objects)뿐만 아니라 해당 Aggregates의 Life Cycle에 의해 연결된 작업(Command)으로 구성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70"/>
          <p:cNvSpPr txBox="1"/>
          <p:nvPr/>
        </p:nvSpPr>
        <p:spPr>
          <a:xfrm>
            <a:off x="891138" y="1488215"/>
            <a:ext cx="41826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228594" indent="-228594">
              <a:buClr>
                <a:schemeClr val="dk2"/>
              </a:buClr>
              <a:buSzPts val="1200"/>
              <a:buFont typeface="Arial"/>
              <a:buChar char="•"/>
            </a:pPr>
            <a:r>
              <a:rPr lang="en-US" sz="1600">
                <a:solidFill>
                  <a:srgbClr val="141A1B"/>
                </a:solidFill>
                <a:latin typeface="Arial"/>
                <a:ea typeface="Arial"/>
                <a:cs typeface="Arial"/>
                <a:sym typeface="Arial"/>
              </a:rPr>
              <a:t>노란색 스티커 사용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p70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pPr>
              <a:buSzPts val="2800"/>
            </a:pPr>
            <a:r>
              <a:rPr lang="en-US" sz="3733" dirty="0"/>
              <a:t>Aggregate </a:t>
            </a:r>
            <a:r>
              <a:rPr lang="en-US" sz="3733" dirty="0" err="1"/>
              <a:t>도출</a:t>
            </a:r>
            <a:endParaRPr dirty="0"/>
          </a:p>
        </p:txBody>
      </p:sp>
      <p:sp>
        <p:nvSpPr>
          <p:cNvPr id="1981" name="Google Shape;1981;p70"/>
          <p:cNvSpPr/>
          <p:nvPr/>
        </p:nvSpPr>
        <p:spPr>
          <a:xfrm>
            <a:off x="7365148" y="2131177"/>
            <a:ext cx="2776563" cy="3688201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-US" sz="24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Account</a:t>
            </a:r>
            <a:endParaRPr sz="24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2" name="Google Shape;1982;p70"/>
          <p:cNvSpPr/>
          <p:nvPr/>
        </p:nvSpPr>
        <p:spPr>
          <a:xfrm>
            <a:off x="6561323" y="1567043"/>
            <a:ext cx="1248139" cy="1154591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Account</a:t>
            </a:r>
            <a:endParaRPr sz="1467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3" name="Google Shape;1983;p70"/>
          <p:cNvSpPr/>
          <p:nvPr/>
        </p:nvSpPr>
        <p:spPr>
          <a:xfrm>
            <a:off x="6561323" y="3330985"/>
            <a:ext cx="1248139" cy="1154591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Account</a:t>
            </a:r>
            <a:endParaRPr sz="1467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4" name="Google Shape;1984;p70"/>
          <p:cNvSpPr/>
          <p:nvPr/>
        </p:nvSpPr>
        <p:spPr>
          <a:xfrm>
            <a:off x="6561323" y="5094926"/>
            <a:ext cx="1248139" cy="1154591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 Account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5" name="Google Shape;1985;p70"/>
          <p:cNvSpPr/>
          <p:nvPr/>
        </p:nvSpPr>
        <p:spPr>
          <a:xfrm>
            <a:off x="9703133" y="1567042"/>
            <a:ext cx="1248139" cy="115459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Account</a:t>
            </a: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Created</a:t>
            </a:r>
            <a:endParaRPr sz="1467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6" name="Google Shape;1986;p70"/>
          <p:cNvSpPr/>
          <p:nvPr/>
        </p:nvSpPr>
        <p:spPr>
          <a:xfrm>
            <a:off x="9703133" y="3341833"/>
            <a:ext cx="1248139" cy="115459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Account Updated</a:t>
            </a:r>
            <a:endParaRPr sz="1467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7" name="Google Shape;1987;p70"/>
          <p:cNvSpPr/>
          <p:nvPr/>
        </p:nvSpPr>
        <p:spPr>
          <a:xfrm>
            <a:off x="9703133" y="5094926"/>
            <a:ext cx="1248139" cy="115459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1100"/>
            </a:pPr>
            <a:r>
              <a:rPr lang="en-US" sz="1467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Account Deleted</a:t>
            </a:r>
            <a:endParaRPr sz="1467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" name="Google Shape;1849;p62">
            <a:extLst>
              <a:ext uri="{FF2B5EF4-FFF2-40B4-BE49-F238E27FC236}">
                <a16:creationId xmlns:a16="http://schemas.microsoft.com/office/drawing/2014/main" id="{314E2BF5-421A-274A-ABE6-00EB9F7E35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973" b="7397"/>
          <a:stretch/>
        </p:blipFill>
        <p:spPr>
          <a:xfrm>
            <a:off x="8460062" y="37921"/>
            <a:ext cx="1081921" cy="154840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C9584C-2B63-5946-BF81-81F1C7DC3311}"/>
              </a:ext>
            </a:extLst>
          </p:cNvPr>
          <p:cNvSpPr txBox="1"/>
          <p:nvPr/>
        </p:nvSpPr>
        <p:spPr>
          <a:xfrm>
            <a:off x="6288022" y="331486"/>
            <a:ext cx="1980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b="1" dirty="0" err="1">
                <a:solidFill>
                  <a:schemeClr val="accent1"/>
                </a:solidFill>
              </a:rPr>
              <a:t>아키텍트</a:t>
            </a:r>
            <a:r>
              <a:rPr kumimoji="1" lang="en-US" altLang="ko-KR" sz="1400" b="1" dirty="0">
                <a:solidFill>
                  <a:schemeClr val="accent1"/>
                </a:solidFill>
              </a:rPr>
              <a:t>/</a:t>
            </a:r>
            <a:r>
              <a:rPr kumimoji="1" lang="ko-KR" altLang="en-US" sz="1400" b="1" dirty="0">
                <a:solidFill>
                  <a:schemeClr val="accent1"/>
                </a:solidFill>
              </a:rPr>
              <a:t>개발자</a:t>
            </a:r>
            <a:r>
              <a:rPr kumimoji="1" lang="en-US" altLang="ko-KR" sz="1400" b="1" dirty="0">
                <a:solidFill>
                  <a:schemeClr val="accent1"/>
                </a:solidFill>
              </a:rPr>
              <a:t>/DBA </a:t>
            </a:r>
            <a:br>
              <a:rPr kumimoji="1" lang="en-US" altLang="ko-KR" sz="1400" b="1" dirty="0">
                <a:solidFill>
                  <a:schemeClr val="accent1"/>
                </a:solidFill>
              </a:rPr>
            </a:br>
            <a:r>
              <a:rPr kumimoji="1" lang="ko-KR" altLang="en-US" sz="1400" b="1" dirty="0">
                <a:solidFill>
                  <a:schemeClr val="accent1"/>
                </a:solidFill>
              </a:rPr>
              <a:t>주도</a:t>
            </a:r>
            <a:endParaRPr kumimoji="1" lang="ko-US" altLang="en-US" sz="1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088EC8-C472-0647-BB4B-D97B33A33583}"/>
              </a:ext>
            </a:extLst>
          </p:cNvPr>
          <p:cNvSpPr txBox="1"/>
          <p:nvPr/>
        </p:nvSpPr>
        <p:spPr>
          <a:xfrm>
            <a:off x="6580582" y="914484"/>
            <a:ext cx="1047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2400" dirty="0"/>
              <a:t>Inputs</a:t>
            </a:r>
            <a:endParaRPr kumimoji="1" lang="ko-US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E5A91-DF24-304F-B708-B5426C63BC15}"/>
              </a:ext>
            </a:extLst>
          </p:cNvPr>
          <p:cNvSpPr txBox="1"/>
          <p:nvPr/>
        </p:nvSpPr>
        <p:spPr>
          <a:xfrm>
            <a:off x="9859675" y="917658"/>
            <a:ext cx="1308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sz="2400" dirty="0"/>
              <a:t>Outputs</a:t>
            </a:r>
            <a:endParaRPr kumimoji="1" lang="ko-US" altLang="en-US" sz="2400" dirty="0"/>
          </a:p>
        </p:txBody>
      </p:sp>
      <p:sp>
        <p:nvSpPr>
          <p:cNvPr id="17" name="Google Shape;2300;p76">
            <a:extLst>
              <a:ext uri="{FF2B5EF4-FFF2-40B4-BE49-F238E27FC236}">
                <a16:creationId xmlns:a16="http://schemas.microsoft.com/office/drawing/2014/main" id="{A88D43FA-EDEC-404E-82E6-A0659822056D}"/>
              </a:ext>
            </a:extLst>
          </p:cNvPr>
          <p:cNvSpPr txBox="1"/>
          <p:nvPr/>
        </p:nvSpPr>
        <p:spPr>
          <a:xfrm>
            <a:off x="733019" y="4400318"/>
            <a:ext cx="4659312" cy="120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658289"/>
              </a:buClr>
              <a:buSzPts val="1050"/>
            </a:pP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도메인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이벤트가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발생하는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데는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어떠한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도메인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객체의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변화가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발생했기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때문이다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658289"/>
              </a:buClr>
              <a:buSzPts val="1050"/>
            </a:pP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하나의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ACID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트랜잭션에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묶여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변화되어야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할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객체의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묶음을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도출하고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그것들을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커맨드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이벤트와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함께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400" i="1" dirty="0" err="1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묶는다</a:t>
            </a:r>
            <a:r>
              <a:rPr lang="en-US" sz="1400" i="1" dirty="0">
                <a:solidFill>
                  <a:srgbClr val="658289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47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4A07EBA-59BC-BA4C-8314-7096BB8C2033}"/>
              </a:ext>
            </a:extLst>
          </p:cNvPr>
          <p:cNvGrpSpPr/>
          <p:nvPr/>
        </p:nvGrpSpPr>
        <p:grpSpPr>
          <a:xfrm>
            <a:off x="5543121" y="1493814"/>
            <a:ext cx="4036291" cy="2308013"/>
            <a:chOff x="3633450" y="1127125"/>
            <a:chExt cx="3027218" cy="1731010"/>
          </a:xfrm>
        </p:grpSpPr>
        <p:sp>
          <p:nvSpPr>
            <p:cNvPr id="1998" name="Google Shape;1998;p71"/>
            <p:cNvSpPr/>
            <p:nvPr/>
          </p:nvSpPr>
          <p:spPr>
            <a:xfrm>
              <a:off x="3633450" y="1127125"/>
              <a:ext cx="3027218" cy="1731010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71"/>
            <p:cNvSpPr txBox="1"/>
            <p:nvPr/>
          </p:nvSpPr>
          <p:spPr>
            <a:xfrm>
              <a:off x="4645158" y="1231811"/>
              <a:ext cx="1003800" cy="33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>
                <a:buClr>
                  <a:srgbClr val="595959"/>
                </a:buClr>
                <a:buSzPts val="1600"/>
              </a:pPr>
              <a:r>
                <a:rPr lang="en-US" sz="2133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Account</a:t>
              </a:r>
              <a:endParaRPr sz="2133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2" name="Google Shape;1992;p71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pPr>
              <a:buSzPts val="2800"/>
            </a:pPr>
            <a:r>
              <a:rPr lang="en-US" sz="3733"/>
              <a:t>Bounded Contexts 도출</a:t>
            </a:r>
            <a:endParaRPr/>
          </a:p>
        </p:txBody>
      </p:sp>
      <p:sp>
        <p:nvSpPr>
          <p:cNvPr id="1993" name="Google Shape;1993;p71"/>
          <p:cNvSpPr txBox="1">
            <a:spLocks noGrp="1"/>
          </p:cNvSpPr>
          <p:nvPr>
            <p:ph type="body" idx="1"/>
          </p:nvPr>
        </p:nvSpPr>
        <p:spPr>
          <a:xfrm>
            <a:off x="297397" y="1088791"/>
            <a:ext cx="4825751" cy="488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30192" indent="-228594">
              <a:spcBef>
                <a:spcPts val="0"/>
              </a:spcBef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5009" indent="-228594">
              <a:spcBef>
                <a:spcPts val="0"/>
              </a:spcBef>
              <a:buClr>
                <a:srgbClr val="658289"/>
              </a:buClr>
              <a:buSzPts val="900"/>
            </a:pPr>
            <a:r>
              <a:rPr lang="en-US" altLang="ko-US" dirty="0">
                <a:solidFill>
                  <a:srgbClr val="658289"/>
                </a:solidFill>
              </a:rPr>
              <a:t>Bounded Context </a:t>
            </a:r>
            <a:r>
              <a:rPr lang="ko-KR" altLang="en-US" dirty="0">
                <a:solidFill>
                  <a:srgbClr val="658289"/>
                </a:solidFill>
              </a:rPr>
              <a:t>는 동일한 문맥으로 효율적으로 업무 용어 </a:t>
            </a:r>
            <a:r>
              <a:rPr lang="en-US" altLang="ko-KR" dirty="0">
                <a:solidFill>
                  <a:srgbClr val="658289"/>
                </a:solidFill>
              </a:rPr>
              <a:t>(</a:t>
            </a:r>
            <a:r>
              <a:rPr lang="ko-KR" altLang="en-US" dirty="0">
                <a:solidFill>
                  <a:srgbClr val="658289"/>
                </a:solidFill>
              </a:rPr>
              <a:t>도메인 클래스</a:t>
            </a:r>
            <a:r>
              <a:rPr lang="en-US" altLang="ko-KR" dirty="0">
                <a:solidFill>
                  <a:srgbClr val="658289"/>
                </a:solidFill>
              </a:rPr>
              <a:t>)</a:t>
            </a:r>
            <a:r>
              <a:rPr lang="ko-KR" altLang="en-US" dirty="0" err="1">
                <a:solidFill>
                  <a:srgbClr val="658289"/>
                </a:solidFill>
              </a:rPr>
              <a:t>를</a:t>
            </a:r>
            <a:r>
              <a:rPr lang="ko-KR" altLang="en-US" dirty="0">
                <a:solidFill>
                  <a:srgbClr val="658289"/>
                </a:solidFill>
              </a:rPr>
              <a:t> 사용할 수 있는  범위를 뜻한다</a:t>
            </a:r>
            <a:r>
              <a:rPr lang="en-US" altLang="ko-KR" dirty="0">
                <a:solidFill>
                  <a:srgbClr val="658289"/>
                </a:solidFill>
              </a:rPr>
              <a:t>.</a:t>
            </a:r>
            <a:endParaRPr lang="ko-KR" altLang="en-US" sz="3200" dirty="0">
              <a:solidFill>
                <a:srgbClr val="000000"/>
              </a:solidFill>
            </a:endParaRPr>
          </a:p>
          <a:p>
            <a:pPr marL="345009" indent="-228594">
              <a:spcBef>
                <a:spcPts val="0"/>
              </a:spcBef>
              <a:buClr>
                <a:srgbClr val="658289"/>
              </a:buClr>
              <a:buSzPts val="900"/>
            </a:pPr>
            <a:r>
              <a:rPr lang="ko-KR" altLang="en-US" dirty="0">
                <a:solidFill>
                  <a:srgbClr val="658289"/>
                </a:solidFill>
              </a:rPr>
              <a:t>하나의 </a:t>
            </a:r>
            <a:r>
              <a:rPr lang="en-US" altLang="ko-US" dirty="0">
                <a:solidFill>
                  <a:srgbClr val="658289"/>
                </a:solidFill>
              </a:rPr>
              <a:t>BC </a:t>
            </a:r>
            <a:r>
              <a:rPr lang="ko-KR" altLang="en-US" dirty="0">
                <a:solidFill>
                  <a:srgbClr val="658289"/>
                </a:solidFill>
              </a:rPr>
              <a:t>는 하나이상의 </a:t>
            </a:r>
            <a:r>
              <a:rPr lang="ko-KR" altLang="en-US" dirty="0" err="1">
                <a:solidFill>
                  <a:srgbClr val="658289"/>
                </a:solidFill>
              </a:rPr>
              <a:t>어그리게잇을</a:t>
            </a:r>
            <a:r>
              <a:rPr lang="ko-KR" altLang="en-US" dirty="0">
                <a:solidFill>
                  <a:srgbClr val="658289"/>
                </a:solidFill>
              </a:rPr>
              <a:t> 원소로 구성될 수 있다</a:t>
            </a:r>
            <a:r>
              <a:rPr lang="en-US" altLang="ko-KR" dirty="0">
                <a:solidFill>
                  <a:srgbClr val="658289"/>
                </a:solidFill>
              </a:rPr>
              <a:t>. </a:t>
            </a:r>
          </a:p>
          <a:p>
            <a:pPr marL="345009" indent="-228594">
              <a:spcBef>
                <a:spcPts val="0"/>
              </a:spcBef>
              <a:buClr>
                <a:srgbClr val="658289"/>
              </a:buClr>
              <a:buSzPts val="900"/>
            </a:pPr>
            <a:r>
              <a:rPr lang="ko-KR" altLang="en-US" dirty="0" err="1">
                <a:solidFill>
                  <a:srgbClr val="658289"/>
                </a:solidFill>
              </a:rPr>
              <a:t>어그리게잇은</a:t>
            </a:r>
            <a:r>
              <a:rPr lang="ko-KR" altLang="en-US" dirty="0">
                <a:solidFill>
                  <a:srgbClr val="658289"/>
                </a:solidFill>
              </a:rPr>
              <a:t> </a:t>
            </a:r>
            <a:r>
              <a:rPr lang="en-US" altLang="ko-US" dirty="0">
                <a:solidFill>
                  <a:srgbClr val="658289"/>
                </a:solidFill>
              </a:rPr>
              <a:t>ACID </a:t>
            </a:r>
            <a:r>
              <a:rPr lang="ko-KR" altLang="en-US" dirty="0">
                <a:solidFill>
                  <a:srgbClr val="658289"/>
                </a:solidFill>
              </a:rPr>
              <a:t>트랜잭션 범위이기도 하기때문에 이를 더 쪼개서 </a:t>
            </a:r>
            <a:r>
              <a:rPr lang="en-US" altLang="ko-US" dirty="0">
                <a:solidFill>
                  <a:srgbClr val="658289"/>
                </a:solidFill>
              </a:rPr>
              <a:t>BC </a:t>
            </a:r>
            <a:r>
              <a:rPr lang="ko-KR" altLang="en-US" dirty="0" err="1">
                <a:solidFill>
                  <a:srgbClr val="658289"/>
                </a:solidFill>
              </a:rPr>
              <a:t>를</a:t>
            </a:r>
            <a:r>
              <a:rPr lang="ko-KR" altLang="en-US" dirty="0">
                <a:solidFill>
                  <a:srgbClr val="658289"/>
                </a:solidFill>
              </a:rPr>
              <a:t> 구성할 수는 없다</a:t>
            </a:r>
            <a:endParaRPr lang="en-US" altLang="ko-KR" dirty="0">
              <a:solidFill>
                <a:srgbClr val="658289"/>
              </a:solidFill>
            </a:endParaRPr>
          </a:p>
          <a:p>
            <a:pPr marL="345009" indent="-228594">
              <a:spcBef>
                <a:spcPts val="0"/>
              </a:spcBef>
              <a:buClr>
                <a:srgbClr val="658289"/>
              </a:buClr>
              <a:buSzPts val="900"/>
            </a:pPr>
            <a:r>
              <a:rPr lang="en-US" altLang="ko-US" dirty="0">
                <a:solidFill>
                  <a:srgbClr val="658289"/>
                </a:solidFill>
              </a:rPr>
              <a:t>BC</a:t>
            </a:r>
            <a:r>
              <a:rPr lang="ko-KR" altLang="en-US" dirty="0" err="1">
                <a:solidFill>
                  <a:srgbClr val="658289"/>
                </a:solidFill>
              </a:rPr>
              <a:t>를</a:t>
            </a:r>
            <a:r>
              <a:rPr lang="ko-KR" altLang="en-US" dirty="0">
                <a:solidFill>
                  <a:srgbClr val="658289"/>
                </a:solidFill>
              </a:rPr>
              <a:t> </a:t>
            </a:r>
            <a:r>
              <a:rPr lang="en-US" altLang="ko-US" dirty="0">
                <a:solidFill>
                  <a:srgbClr val="658289"/>
                </a:solidFill>
              </a:rPr>
              <a:t>Microservice </a:t>
            </a:r>
            <a:r>
              <a:rPr lang="ko-KR" altLang="en-US" dirty="0">
                <a:solidFill>
                  <a:srgbClr val="658289"/>
                </a:solidFill>
              </a:rPr>
              <a:t>구성단위로 정하게 되면 이를 담당한 팀 내의 커뮤니케이션이 </a:t>
            </a:r>
            <a:r>
              <a:rPr lang="ko-KR" altLang="en-US" dirty="0" err="1">
                <a:solidFill>
                  <a:srgbClr val="658289"/>
                </a:solidFill>
              </a:rPr>
              <a:t>효율화된다</a:t>
            </a:r>
            <a:r>
              <a:rPr lang="en-US" altLang="ko-KR" dirty="0">
                <a:solidFill>
                  <a:srgbClr val="658289"/>
                </a:solidFill>
              </a:rPr>
              <a:t>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30192" indent="-228594"/>
            <a:endParaRPr dirty="0"/>
          </a:p>
        </p:txBody>
      </p:sp>
      <p:sp>
        <p:nvSpPr>
          <p:cNvPr id="1994" name="Google Shape;1994;p71"/>
          <p:cNvSpPr/>
          <p:nvPr/>
        </p:nvSpPr>
        <p:spPr>
          <a:xfrm>
            <a:off x="431371" y="6302089"/>
            <a:ext cx="11354229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333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Source: </a:t>
            </a:r>
            <a:r>
              <a:rPr lang="en-US" sz="1333" u="sng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https://blog.redelastic.com/corporate-arts-crafts-modelling-reactive-systems-with-event-storming-73c6236f5dd7</a:t>
            </a:r>
            <a:r>
              <a:rPr lang="en-US" sz="1333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Kevin webber</a:t>
            </a:r>
            <a:endParaRPr sz="1333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5" name="Google Shape;1995;p71"/>
          <p:cNvSpPr txBox="1"/>
          <p:nvPr/>
        </p:nvSpPr>
        <p:spPr>
          <a:xfrm>
            <a:off x="668135" y="3992442"/>
            <a:ext cx="3030487" cy="18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찾는 방식은 여러가지 기준이 있다</a:t>
            </a:r>
            <a:endParaRPr lang="ko-KR" altLang="en-US" sz="1600" dirty="0"/>
          </a:p>
          <a:p>
            <a:pPr>
              <a:buClr>
                <a:srgbClr val="000000"/>
              </a:buClr>
              <a:buSzPts val="1200"/>
            </a:pPr>
            <a:endParaRPr lang="en-US" sz="16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16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Domain Boundar</a:t>
            </a:r>
            <a:r>
              <a:rPr lang="en-US" sz="1600" dirty="0"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16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Transaction Boundary</a:t>
            </a:r>
          </a:p>
          <a:p>
            <a:pPr>
              <a:buClr>
                <a:srgbClr val="000000"/>
              </a:buClr>
              <a:buSzPts val="1200"/>
            </a:pPr>
            <a:r>
              <a:rPr lang="en-US" sz="1600" dirty="0">
                <a:latin typeface="Malgun Gothic"/>
                <a:ea typeface="Malgun Gothic"/>
                <a:sym typeface="Malgun Gothic"/>
              </a:rPr>
              <a:t> - Technical Stack</a:t>
            </a:r>
          </a:p>
          <a:p>
            <a:pPr>
              <a:buClr>
                <a:srgbClr val="000000"/>
              </a:buClr>
              <a:buSzPts val="1200"/>
            </a:pPr>
            <a:r>
              <a:rPr lang="en-US" sz="1600" dirty="0">
                <a:solidFill>
                  <a:srgbClr val="000000"/>
                </a:solidFill>
                <a:latin typeface="Malgun Gothic"/>
                <a:ea typeface="Malgun Gothic"/>
                <a:cs typeface="Arial"/>
                <a:sym typeface="Malgun Gothic"/>
              </a:rPr>
              <a:t> </a:t>
            </a:r>
            <a:r>
              <a:rPr lang="en-US" sz="1600" dirty="0">
                <a:latin typeface="Malgun Gothic"/>
                <a:ea typeface="Malgun Gothic"/>
                <a:sym typeface="Malgun Gothic"/>
              </a:rPr>
              <a:t>…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674A18-C992-034A-99B7-79589C41D9AE}"/>
              </a:ext>
            </a:extLst>
          </p:cNvPr>
          <p:cNvGrpSpPr/>
          <p:nvPr/>
        </p:nvGrpSpPr>
        <p:grpSpPr>
          <a:xfrm>
            <a:off x="8091588" y="3774734"/>
            <a:ext cx="4036291" cy="2308013"/>
            <a:chOff x="5544800" y="2837815"/>
            <a:chExt cx="3027218" cy="1731010"/>
          </a:xfrm>
        </p:grpSpPr>
        <p:sp>
          <p:nvSpPr>
            <p:cNvPr id="1996" name="Google Shape;1996;p71"/>
            <p:cNvSpPr/>
            <p:nvPr/>
          </p:nvSpPr>
          <p:spPr>
            <a:xfrm>
              <a:off x="5544800" y="2837815"/>
              <a:ext cx="3027218" cy="1731010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71"/>
            <p:cNvSpPr txBox="1"/>
            <p:nvPr/>
          </p:nvSpPr>
          <p:spPr>
            <a:xfrm>
              <a:off x="6614614" y="2910136"/>
              <a:ext cx="1123861" cy="33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>
                <a:buClr>
                  <a:srgbClr val="595959"/>
                </a:buClr>
                <a:buSzPts val="1600"/>
              </a:pPr>
              <a:r>
                <a:rPr lang="en-US" sz="2133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Payment</a:t>
              </a:r>
              <a:endParaRPr sz="2133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9" name="Google Shape;1999;p71"/>
          <p:cNvSpPr/>
          <p:nvPr/>
        </p:nvSpPr>
        <p:spPr>
          <a:xfrm>
            <a:off x="6671424" y="4362561"/>
            <a:ext cx="1032933" cy="931811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Account</a:t>
            </a:r>
            <a:b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Created</a:t>
            </a:r>
            <a:endParaRPr sz="12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0" name="Google Shape;2000;p71"/>
          <p:cNvSpPr/>
          <p:nvPr/>
        </p:nvSpPr>
        <p:spPr>
          <a:xfrm>
            <a:off x="8986724" y="4691562"/>
            <a:ext cx="730915" cy="804868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1" name="Google Shape;2001;p71"/>
          <p:cNvSpPr/>
          <p:nvPr/>
        </p:nvSpPr>
        <p:spPr>
          <a:xfrm>
            <a:off x="10517075" y="4562171"/>
            <a:ext cx="730915" cy="804868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2" name="Google Shape;2002;p71"/>
          <p:cNvSpPr/>
          <p:nvPr/>
        </p:nvSpPr>
        <p:spPr>
          <a:xfrm>
            <a:off x="9479788" y="450524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3" name="Google Shape;2003;p71"/>
          <p:cNvSpPr/>
          <p:nvPr/>
        </p:nvSpPr>
        <p:spPr>
          <a:xfrm>
            <a:off x="9479788" y="519739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4" name="Google Shape;2004;p71"/>
          <p:cNvSpPr/>
          <p:nvPr/>
        </p:nvSpPr>
        <p:spPr>
          <a:xfrm>
            <a:off x="11016488" y="4397298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5" name="Google Shape;2005;p71"/>
          <p:cNvSpPr/>
          <p:nvPr/>
        </p:nvSpPr>
        <p:spPr>
          <a:xfrm>
            <a:off x="11016488" y="5089447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6" name="Google Shape;2006;p71"/>
          <p:cNvSpPr/>
          <p:nvPr/>
        </p:nvSpPr>
        <p:spPr>
          <a:xfrm>
            <a:off x="10337039" y="4397298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7" name="Google Shape;2007;p71"/>
          <p:cNvSpPr/>
          <p:nvPr/>
        </p:nvSpPr>
        <p:spPr>
          <a:xfrm>
            <a:off x="10337039" y="5089447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8" name="Google Shape;2008;p71"/>
          <p:cNvSpPr/>
          <p:nvPr/>
        </p:nvSpPr>
        <p:spPr>
          <a:xfrm>
            <a:off x="8787639" y="450524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A6A1D7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9" name="Google Shape;2009;p71"/>
          <p:cNvSpPr/>
          <p:nvPr/>
        </p:nvSpPr>
        <p:spPr>
          <a:xfrm>
            <a:off x="8787639" y="519739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0" name="Google Shape;2010;p71"/>
          <p:cNvSpPr/>
          <p:nvPr/>
        </p:nvSpPr>
        <p:spPr>
          <a:xfrm>
            <a:off x="6489057" y="2411913"/>
            <a:ext cx="730915" cy="804868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1" name="Google Shape;2011;p71"/>
          <p:cNvSpPr/>
          <p:nvPr/>
        </p:nvSpPr>
        <p:spPr>
          <a:xfrm>
            <a:off x="8025757" y="2473022"/>
            <a:ext cx="730915" cy="804868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2" name="Google Shape;2012;p71"/>
          <p:cNvSpPr/>
          <p:nvPr/>
        </p:nvSpPr>
        <p:spPr>
          <a:xfrm>
            <a:off x="6982121" y="2225600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3" name="Google Shape;2013;p71"/>
          <p:cNvSpPr/>
          <p:nvPr/>
        </p:nvSpPr>
        <p:spPr>
          <a:xfrm>
            <a:off x="6982121" y="2917749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4" name="Google Shape;2014;p71"/>
          <p:cNvSpPr/>
          <p:nvPr/>
        </p:nvSpPr>
        <p:spPr>
          <a:xfrm>
            <a:off x="8525171" y="230814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5" name="Google Shape;2015;p71"/>
          <p:cNvSpPr/>
          <p:nvPr/>
        </p:nvSpPr>
        <p:spPr>
          <a:xfrm>
            <a:off x="8525171" y="300029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6" name="Google Shape;2016;p71"/>
          <p:cNvSpPr/>
          <p:nvPr/>
        </p:nvSpPr>
        <p:spPr>
          <a:xfrm>
            <a:off x="7845721" y="230814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7" name="Google Shape;2017;p71"/>
          <p:cNvSpPr/>
          <p:nvPr/>
        </p:nvSpPr>
        <p:spPr>
          <a:xfrm>
            <a:off x="7845721" y="300029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8" name="Google Shape;2018;p71"/>
          <p:cNvSpPr/>
          <p:nvPr/>
        </p:nvSpPr>
        <p:spPr>
          <a:xfrm>
            <a:off x="6289972" y="2225600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9" name="Google Shape;2019;p71"/>
          <p:cNvSpPr/>
          <p:nvPr/>
        </p:nvSpPr>
        <p:spPr>
          <a:xfrm>
            <a:off x="6289972" y="2917749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021" name="Google Shape;2021;p71"/>
          <p:cNvCxnSpPr>
            <a:endCxn id="1999" idx="0"/>
          </p:cNvCxnSpPr>
          <p:nvPr/>
        </p:nvCxnSpPr>
        <p:spPr>
          <a:xfrm>
            <a:off x="7187891" y="3313361"/>
            <a:ext cx="0" cy="104920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022" name="Google Shape;2022;p71"/>
          <p:cNvCxnSpPr>
            <a:cxnSpLocks/>
          </p:cNvCxnSpPr>
          <p:nvPr/>
        </p:nvCxnSpPr>
        <p:spPr>
          <a:xfrm flipV="1">
            <a:off x="7845722" y="4668230"/>
            <a:ext cx="910951" cy="23332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stealth" w="med" len="med"/>
          </a:ln>
        </p:spPr>
      </p:cxnSp>
      <p:pic>
        <p:nvPicPr>
          <p:cNvPr id="33" name="Google Shape;1849;p62">
            <a:extLst>
              <a:ext uri="{FF2B5EF4-FFF2-40B4-BE49-F238E27FC236}">
                <a16:creationId xmlns:a16="http://schemas.microsoft.com/office/drawing/2014/main" id="{D354B91F-6EE2-6F4E-8AEB-3D263E10FA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7397"/>
          <a:stretch/>
        </p:blipFill>
        <p:spPr>
          <a:xfrm>
            <a:off x="8353893" y="22428"/>
            <a:ext cx="2350620" cy="154840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5E8A5E-A202-2C4A-B628-6EEAE6AAF15D}"/>
              </a:ext>
            </a:extLst>
          </p:cNvPr>
          <p:cNvSpPr txBox="1"/>
          <p:nvPr/>
        </p:nvSpPr>
        <p:spPr>
          <a:xfrm>
            <a:off x="7823725" y="62735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accent1"/>
                </a:solidFill>
              </a:rPr>
              <a:t>다같이</a:t>
            </a:r>
            <a:endParaRPr kumimoji="1" lang="en-US" altLang="ko-US" sz="1400" b="1" dirty="0">
              <a:solidFill>
                <a:schemeClr val="accent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690322-F171-4B45-B7F6-318558A83407}"/>
              </a:ext>
            </a:extLst>
          </p:cNvPr>
          <p:cNvGrpSpPr/>
          <p:nvPr/>
        </p:nvGrpSpPr>
        <p:grpSpPr>
          <a:xfrm>
            <a:off x="3217842" y="3935440"/>
            <a:ext cx="3030487" cy="2308013"/>
            <a:chOff x="1889490" y="2958345"/>
            <a:chExt cx="2272865" cy="1731010"/>
          </a:xfrm>
        </p:grpSpPr>
        <p:sp>
          <p:nvSpPr>
            <p:cNvPr id="35" name="Google Shape;1996;p71">
              <a:extLst>
                <a:ext uri="{FF2B5EF4-FFF2-40B4-BE49-F238E27FC236}">
                  <a16:creationId xmlns:a16="http://schemas.microsoft.com/office/drawing/2014/main" id="{3E95A9ED-05CA-3E4B-BFCF-CE4832577889}"/>
                </a:ext>
              </a:extLst>
            </p:cNvPr>
            <p:cNvSpPr/>
            <p:nvPr/>
          </p:nvSpPr>
          <p:spPr>
            <a:xfrm>
              <a:off x="1889490" y="2958345"/>
              <a:ext cx="2272865" cy="1731010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997;p71">
              <a:extLst>
                <a:ext uri="{FF2B5EF4-FFF2-40B4-BE49-F238E27FC236}">
                  <a16:creationId xmlns:a16="http://schemas.microsoft.com/office/drawing/2014/main" id="{65CE574A-ABC0-384F-8406-BE88916FD781}"/>
                </a:ext>
              </a:extLst>
            </p:cNvPr>
            <p:cNvSpPr txBox="1"/>
            <p:nvPr/>
          </p:nvSpPr>
          <p:spPr>
            <a:xfrm>
              <a:off x="2188885" y="3052333"/>
              <a:ext cx="1762975" cy="33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>
                <a:buClr>
                  <a:srgbClr val="595959"/>
                </a:buClr>
                <a:buSzPts val="1600"/>
              </a:pPr>
              <a:r>
                <a:rPr lang="en-US" sz="2133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Marketing</a:t>
              </a:r>
              <a:endParaRPr sz="2133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2000;p71">
            <a:extLst>
              <a:ext uri="{FF2B5EF4-FFF2-40B4-BE49-F238E27FC236}">
                <a16:creationId xmlns:a16="http://schemas.microsoft.com/office/drawing/2014/main" id="{A8FA9E21-01AD-8E4C-BDDD-1B5B403BE282}"/>
              </a:ext>
            </a:extLst>
          </p:cNvPr>
          <p:cNvSpPr/>
          <p:nvPr/>
        </p:nvSpPr>
        <p:spPr>
          <a:xfrm>
            <a:off x="4155940" y="4903122"/>
            <a:ext cx="730915" cy="804868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2002;p71">
            <a:extLst>
              <a:ext uri="{FF2B5EF4-FFF2-40B4-BE49-F238E27FC236}">
                <a16:creationId xmlns:a16="http://schemas.microsoft.com/office/drawing/2014/main" id="{56AB2C9A-0EC3-164E-A882-905DAB5EA771}"/>
              </a:ext>
            </a:extLst>
          </p:cNvPr>
          <p:cNvSpPr/>
          <p:nvPr/>
        </p:nvSpPr>
        <p:spPr>
          <a:xfrm>
            <a:off x="4649004" y="471680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2003;p71">
            <a:extLst>
              <a:ext uri="{FF2B5EF4-FFF2-40B4-BE49-F238E27FC236}">
                <a16:creationId xmlns:a16="http://schemas.microsoft.com/office/drawing/2014/main" id="{0862E03F-3842-C546-9610-4BC56E5FE902}"/>
              </a:ext>
            </a:extLst>
          </p:cNvPr>
          <p:cNvSpPr/>
          <p:nvPr/>
        </p:nvSpPr>
        <p:spPr>
          <a:xfrm>
            <a:off x="4649004" y="540895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2008;p71">
            <a:extLst>
              <a:ext uri="{FF2B5EF4-FFF2-40B4-BE49-F238E27FC236}">
                <a16:creationId xmlns:a16="http://schemas.microsoft.com/office/drawing/2014/main" id="{E08C54C7-A5D8-274A-876F-714CD32A7E1C}"/>
              </a:ext>
            </a:extLst>
          </p:cNvPr>
          <p:cNvSpPr/>
          <p:nvPr/>
        </p:nvSpPr>
        <p:spPr>
          <a:xfrm>
            <a:off x="3956855" y="471680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2009;p71">
            <a:extLst>
              <a:ext uri="{FF2B5EF4-FFF2-40B4-BE49-F238E27FC236}">
                <a16:creationId xmlns:a16="http://schemas.microsoft.com/office/drawing/2014/main" id="{4495BB14-91B0-344E-8FD6-84A3D3D26282}"/>
              </a:ext>
            </a:extLst>
          </p:cNvPr>
          <p:cNvSpPr/>
          <p:nvPr/>
        </p:nvSpPr>
        <p:spPr>
          <a:xfrm>
            <a:off x="3956855" y="540895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A6A1D7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" name="Google Shape;2022;p71">
            <a:extLst>
              <a:ext uri="{FF2B5EF4-FFF2-40B4-BE49-F238E27FC236}">
                <a16:creationId xmlns:a16="http://schemas.microsoft.com/office/drawing/2014/main" id="{1E455C2A-4A28-EC42-A76B-DD5CB823822F}"/>
              </a:ext>
            </a:extLst>
          </p:cNvPr>
          <p:cNvCxnSpPr>
            <a:cxnSpLocks/>
          </p:cNvCxnSpPr>
          <p:nvPr/>
        </p:nvCxnSpPr>
        <p:spPr>
          <a:xfrm flipH="1">
            <a:off x="5738405" y="4889007"/>
            <a:ext cx="761023" cy="225675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311828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4A07EBA-59BC-BA4C-8314-7096BB8C2033}"/>
              </a:ext>
            </a:extLst>
          </p:cNvPr>
          <p:cNvGrpSpPr/>
          <p:nvPr/>
        </p:nvGrpSpPr>
        <p:grpSpPr>
          <a:xfrm>
            <a:off x="5543121" y="1493814"/>
            <a:ext cx="4036291" cy="2308013"/>
            <a:chOff x="3633450" y="1127125"/>
            <a:chExt cx="3027218" cy="1731010"/>
          </a:xfrm>
        </p:grpSpPr>
        <p:sp>
          <p:nvSpPr>
            <p:cNvPr id="1998" name="Google Shape;1998;p71"/>
            <p:cNvSpPr/>
            <p:nvPr/>
          </p:nvSpPr>
          <p:spPr>
            <a:xfrm>
              <a:off x="3633450" y="1127125"/>
              <a:ext cx="3027218" cy="1731010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71"/>
            <p:cNvSpPr txBox="1"/>
            <p:nvPr/>
          </p:nvSpPr>
          <p:spPr>
            <a:xfrm>
              <a:off x="4645158" y="1231811"/>
              <a:ext cx="1003800" cy="33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>
                <a:buClr>
                  <a:srgbClr val="595959"/>
                </a:buClr>
                <a:buSzPts val="1600"/>
              </a:pPr>
              <a:r>
                <a:rPr lang="en-US" sz="2133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Account</a:t>
              </a:r>
              <a:endParaRPr sz="2133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2" name="Google Shape;1992;p71"/>
          <p:cNvSpPr txBox="1">
            <a:spLocks noGrp="1"/>
          </p:cNvSpPr>
          <p:nvPr>
            <p:ph type="title"/>
          </p:nvPr>
        </p:nvSpPr>
        <p:spPr>
          <a:xfrm>
            <a:off x="907141" y="543592"/>
            <a:ext cx="10446659" cy="729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rmAutofit/>
          </a:bodyPr>
          <a:lstStyle/>
          <a:p>
            <a:pPr>
              <a:buSzPts val="2800"/>
            </a:pPr>
            <a:r>
              <a:rPr lang="en-US" sz="3733" dirty="0"/>
              <a:t>Bounded Contexts </a:t>
            </a:r>
            <a:r>
              <a:rPr lang="en-US" sz="3733" dirty="0" err="1"/>
              <a:t>도출</a:t>
            </a:r>
            <a:endParaRPr dirty="0"/>
          </a:p>
        </p:txBody>
      </p:sp>
      <p:sp>
        <p:nvSpPr>
          <p:cNvPr id="1993" name="Google Shape;1993;p71"/>
          <p:cNvSpPr txBox="1">
            <a:spLocks noGrp="1"/>
          </p:cNvSpPr>
          <p:nvPr>
            <p:ph type="body" idx="1"/>
          </p:nvPr>
        </p:nvSpPr>
        <p:spPr>
          <a:xfrm>
            <a:off x="297397" y="1088791"/>
            <a:ext cx="4825751" cy="488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marL="330192" indent="-228594">
              <a:spcBef>
                <a:spcPts val="0"/>
              </a:spcBef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5009" indent="-228594">
              <a:spcBef>
                <a:spcPts val="0"/>
              </a:spcBef>
              <a:buClr>
                <a:srgbClr val="658289"/>
              </a:buClr>
              <a:buSzPts val="900"/>
            </a:pPr>
            <a:r>
              <a:rPr lang="en-US" altLang="ko-US" dirty="0">
                <a:solidFill>
                  <a:srgbClr val="658289"/>
                </a:solidFill>
              </a:rPr>
              <a:t>Bounded Context </a:t>
            </a:r>
            <a:r>
              <a:rPr lang="ko-KR" altLang="en-US" dirty="0">
                <a:solidFill>
                  <a:srgbClr val="658289"/>
                </a:solidFill>
              </a:rPr>
              <a:t>는 동일한 문맥으로 효율적으로 업무 용어 </a:t>
            </a:r>
            <a:r>
              <a:rPr lang="en-US" altLang="ko-KR" dirty="0">
                <a:solidFill>
                  <a:srgbClr val="658289"/>
                </a:solidFill>
              </a:rPr>
              <a:t>(</a:t>
            </a:r>
            <a:r>
              <a:rPr lang="ko-KR" altLang="en-US" dirty="0">
                <a:solidFill>
                  <a:srgbClr val="658289"/>
                </a:solidFill>
              </a:rPr>
              <a:t>도메인 클래스</a:t>
            </a:r>
            <a:r>
              <a:rPr lang="en-US" altLang="ko-KR" dirty="0">
                <a:solidFill>
                  <a:srgbClr val="658289"/>
                </a:solidFill>
              </a:rPr>
              <a:t>)</a:t>
            </a:r>
            <a:r>
              <a:rPr lang="ko-KR" altLang="en-US" dirty="0" err="1">
                <a:solidFill>
                  <a:srgbClr val="658289"/>
                </a:solidFill>
              </a:rPr>
              <a:t>를</a:t>
            </a:r>
            <a:r>
              <a:rPr lang="ko-KR" altLang="en-US" dirty="0">
                <a:solidFill>
                  <a:srgbClr val="658289"/>
                </a:solidFill>
              </a:rPr>
              <a:t> 사용할 수 있는  범위를 뜻한다</a:t>
            </a:r>
            <a:r>
              <a:rPr lang="en-US" altLang="ko-KR" dirty="0">
                <a:solidFill>
                  <a:srgbClr val="658289"/>
                </a:solidFill>
              </a:rPr>
              <a:t>.</a:t>
            </a:r>
            <a:endParaRPr lang="ko-KR" altLang="en-US" sz="3200" dirty="0">
              <a:solidFill>
                <a:srgbClr val="000000"/>
              </a:solidFill>
            </a:endParaRPr>
          </a:p>
          <a:p>
            <a:pPr marL="345009" indent="-228594">
              <a:spcBef>
                <a:spcPts val="0"/>
              </a:spcBef>
              <a:buClr>
                <a:srgbClr val="658289"/>
              </a:buClr>
              <a:buSzPts val="900"/>
            </a:pPr>
            <a:r>
              <a:rPr lang="ko-KR" altLang="en-US" dirty="0">
                <a:solidFill>
                  <a:srgbClr val="658289"/>
                </a:solidFill>
              </a:rPr>
              <a:t>하나의 </a:t>
            </a:r>
            <a:r>
              <a:rPr lang="en-US" altLang="ko-US" dirty="0">
                <a:solidFill>
                  <a:srgbClr val="658289"/>
                </a:solidFill>
              </a:rPr>
              <a:t>BC </a:t>
            </a:r>
            <a:r>
              <a:rPr lang="ko-KR" altLang="en-US" dirty="0">
                <a:solidFill>
                  <a:srgbClr val="658289"/>
                </a:solidFill>
              </a:rPr>
              <a:t>는 하나이상의 </a:t>
            </a:r>
            <a:r>
              <a:rPr lang="ko-KR" altLang="en-US" dirty="0" err="1">
                <a:solidFill>
                  <a:srgbClr val="658289"/>
                </a:solidFill>
              </a:rPr>
              <a:t>어그리게잇을</a:t>
            </a:r>
            <a:r>
              <a:rPr lang="ko-KR" altLang="en-US" dirty="0">
                <a:solidFill>
                  <a:srgbClr val="658289"/>
                </a:solidFill>
              </a:rPr>
              <a:t> 원소로 구성될 수 있다</a:t>
            </a:r>
            <a:r>
              <a:rPr lang="en-US" altLang="ko-KR" dirty="0">
                <a:solidFill>
                  <a:srgbClr val="658289"/>
                </a:solidFill>
              </a:rPr>
              <a:t>. </a:t>
            </a:r>
          </a:p>
          <a:p>
            <a:pPr marL="345009" indent="-228594">
              <a:spcBef>
                <a:spcPts val="0"/>
              </a:spcBef>
              <a:buClr>
                <a:srgbClr val="658289"/>
              </a:buClr>
              <a:buSzPts val="900"/>
            </a:pPr>
            <a:r>
              <a:rPr lang="ko-KR" altLang="en-US" dirty="0" err="1">
                <a:solidFill>
                  <a:srgbClr val="658289"/>
                </a:solidFill>
              </a:rPr>
              <a:t>어그리게잇은</a:t>
            </a:r>
            <a:r>
              <a:rPr lang="ko-KR" altLang="en-US" dirty="0">
                <a:solidFill>
                  <a:srgbClr val="658289"/>
                </a:solidFill>
              </a:rPr>
              <a:t> </a:t>
            </a:r>
            <a:r>
              <a:rPr lang="en-US" altLang="ko-US" dirty="0">
                <a:solidFill>
                  <a:srgbClr val="658289"/>
                </a:solidFill>
              </a:rPr>
              <a:t>ACID </a:t>
            </a:r>
            <a:r>
              <a:rPr lang="ko-KR" altLang="en-US" dirty="0">
                <a:solidFill>
                  <a:srgbClr val="658289"/>
                </a:solidFill>
              </a:rPr>
              <a:t>트랜잭션 범위이기도 하기때문에 이를 더 쪼개서 </a:t>
            </a:r>
            <a:r>
              <a:rPr lang="en-US" altLang="ko-US" dirty="0">
                <a:solidFill>
                  <a:srgbClr val="658289"/>
                </a:solidFill>
              </a:rPr>
              <a:t>BC </a:t>
            </a:r>
            <a:r>
              <a:rPr lang="ko-KR" altLang="en-US" dirty="0" err="1">
                <a:solidFill>
                  <a:srgbClr val="658289"/>
                </a:solidFill>
              </a:rPr>
              <a:t>를</a:t>
            </a:r>
            <a:r>
              <a:rPr lang="ko-KR" altLang="en-US" dirty="0">
                <a:solidFill>
                  <a:srgbClr val="658289"/>
                </a:solidFill>
              </a:rPr>
              <a:t> 구성할 수는 없다</a:t>
            </a:r>
            <a:endParaRPr lang="en-US" altLang="ko-KR" dirty="0">
              <a:solidFill>
                <a:srgbClr val="658289"/>
              </a:solidFill>
            </a:endParaRPr>
          </a:p>
          <a:p>
            <a:pPr marL="345009" indent="-228594">
              <a:spcBef>
                <a:spcPts val="0"/>
              </a:spcBef>
              <a:buClr>
                <a:srgbClr val="658289"/>
              </a:buClr>
              <a:buSzPts val="900"/>
            </a:pPr>
            <a:r>
              <a:rPr lang="en-US" altLang="ko-US" dirty="0">
                <a:solidFill>
                  <a:srgbClr val="658289"/>
                </a:solidFill>
              </a:rPr>
              <a:t>BC</a:t>
            </a:r>
            <a:r>
              <a:rPr lang="ko-KR" altLang="en-US" dirty="0" err="1">
                <a:solidFill>
                  <a:srgbClr val="658289"/>
                </a:solidFill>
              </a:rPr>
              <a:t>를</a:t>
            </a:r>
            <a:r>
              <a:rPr lang="ko-KR" altLang="en-US" dirty="0">
                <a:solidFill>
                  <a:srgbClr val="658289"/>
                </a:solidFill>
              </a:rPr>
              <a:t> </a:t>
            </a:r>
            <a:r>
              <a:rPr lang="en-US" altLang="ko-US" dirty="0">
                <a:solidFill>
                  <a:srgbClr val="658289"/>
                </a:solidFill>
              </a:rPr>
              <a:t>Microservice </a:t>
            </a:r>
            <a:r>
              <a:rPr lang="ko-KR" altLang="en-US" dirty="0">
                <a:solidFill>
                  <a:srgbClr val="658289"/>
                </a:solidFill>
              </a:rPr>
              <a:t>구성단위로 정하게 되면 이를 담당한 팀 내의 커뮤니케이션이 </a:t>
            </a:r>
            <a:r>
              <a:rPr lang="ko-KR" altLang="en-US" dirty="0" err="1">
                <a:solidFill>
                  <a:srgbClr val="658289"/>
                </a:solidFill>
              </a:rPr>
              <a:t>효율화된다</a:t>
            </a:r>
            <a:r>
              <a:rPr lang="en-US" altLang="ko-KR" dirty="0">
                <a:solidFill>
                  <a:srgbClr val="658289"/>
                </a:solidFill>
              </a:rPr>
              <a:t>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30192" indent="-228594"/>
            <a:endParaRPr dirty="0"/>
          </a:p>
        </p:txBody>
      </p:sp>
      <p:sp>
        <p:nvSpPr>
          <p:cNvPr id="1994" name="Google Shape;1994;p71"/>
          <p:cNvSpPr/>
          <p:nvPr/>
        </p:nvSpPr>
        <p:spPr>
          <a:xfrm>
            <a:off x="431371" y="6302089"/>
            <a:ext cx="11354229" cy="328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-US" sz="1333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Source: </a:t>
            </a:r>
            <a:r>
              <a:rPr lang="en-US" sz="1333" u="sng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https://blog.redelastic.com/corporate-arts-crafts-modelling-reactive-systems-with-event-storming-73c6236f5dd7</a:t>
            </a:r>
            <a:r>
              <a:rPr lang="en-US" sz="1333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, Kevin webber</a:t>
            </a:r>
            <a:endParaRPr sz="1333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95" name="Google Shape;1995;p71"/>
          <p:cNvSpPr txBox="1"/>
          <p:nvPr/>
        </p:nvSpPr>
        <p:spPr>
          <a:xfrm>
            <a:off x="668135" y="3992442"/>
            <a:ext cx="3030487" cy="18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ko-KR" altLang="en-US" sz="1600" dirty="0">
                <a:latin typeface="Malgun Gothic"/>
                <a:ea typeface="Malgun Gothic"/>
                <a:cs typeface="Malgun Gothic"/>
                <a:sym typeface="Malgun Gothic"/>
              </a:rPr>
              <a:t>찾는 방식은 여러가지 기준이 있다</a:t>
            </a:r>
            <a:endParaRPr lang="ko-KR" altLang="en-US" sz="1600" dirty="0"/>
          </a:p>
          <a:p>
            <a:pPr>
              <a:buClr>
                <a:srgbClr val="000000"/>
              </a:buClr>
              <a:buSzPts val="1200"/>
            </a:pPr>
            <a:endParaRPr lang="en-US" sz="1600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16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Domain Boundar</a:t>
            </a:r>
            <a:r>
              <a:rPr lang="en-US" sz="1600" dirty="0">
                <a:latin typeface="Malgun Gothic"/>
                <a:ea typeface="Malgun Gothic"/>
                <a:cs typeface="Malgun Gothic"/>
                <a:sym typeface="Malgun Gothic"/>
              </a:rPr>
              <a:t>y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en-US" sz="16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Transaction Boundary</a:t>
            </a:r>
          </a:p>
          <a:p>
            <a:pPr>
              <a:buClr>
                <a:srgbClr val="000000"/>
              </a:buClr>
              <a:buSzPts val="1200"/>
            </a:pPr>
            <a:r>
              <a:rPr lang="en-US" sz="1600" dirty="0">
                <a:latin typeface="Malgun Gothic"/>
                <a:ea typeface="Malgun Gothic"/>
                <a:sym typeface="Malgun Gothic"/>
              </a:rPr>
              <a:t> - Technical Stack</a:t>
            </a:r>
          </a:p>
          <a:p>
            <a:pPr>
              <a:buClr>
                <a:srgbClr val="000000"/>
              </a:buClr>
              <a:buSzPts val="1200"/>
            </a:pPr>
            <a:r>
              <a:rPr lang="en-US" sz="1600" dirty="0">
                <a:solidFill>
                  <a:srgbClr val="000000"/>
                </a:solidFill>
                <a:latin typeface="Malgun Gothic"/>
                <a:ea typeface="Malgun Gothic"/>
                <a:cs typeface="Arial"/>
                <a:sym typeface="Malgun Gothic"/>
              </a:rPr>
              <a:t> </a:t>
            </a:r>
            <a:r>
              <a:rPr lang="en-US" sz="1600" dirty="0">
                <a:latin typeface="Malgun Gothic"/>
                <a:ea typeface="Malgun Gothic"/>
                <a:sym typeface="Malgun Gothic"/>
              </a:rPr>
              <a:t>…</a:t>
            </a: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A674A18-C992-034A-99B7-79589C41D9AE}"/>
              </a:ext>
            </a:extLst>
          </p:cNvPr>
          <p:cNvGrpSpPr/>
          <p:nvPr/>
        </p:nvGrpSpPr>
        <p:grpSpPr>
          <a:xfrm>
            <a:off x="8091588" y="3774734"/>
            <a:ext cx="4036291" cy="2308013"/>
            <a:chOff x="5544800" y="2837815"/>
            <a:chExt cx="3027218" cy="1731010"/>
          </a:xfrm>
        </p:grpSpPr>
        <p:sp>
          <p:nvSpPr>
            <p:cNvPr id="1996" name="Google Shape;1996;p71"/>
            <p:cNvSpPr/>
            <p:nvPr/>
          </p:nvSpPr>
          <p:spPr>
            <a:xfrm>
              <a:off x="5544800" y="2837815"/>
              <a:ext cx="3027218" cy="1731010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71"/>
            <p:cNvSpPr txBox="1"/>
            <p:nvPr/>
          </p:nvSpPr>
          <p:spPr>
            <a:xfrm>
              <a:off x="6614614" y="2910136"/>
              <a:ext cx="1123861" cy="33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>
                <a:buClr>
                  <a:srgbClr val="595959"/>
                </a:buClr>
                <a:buSzPts val="1600"/>
              </a:pPr>
              <a:r>
                <a:rPr lang="en-US" sz="2133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Payment</a:t>
              </a:r>
              <a:endParaRPr sz="2133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p71"/>
          <p:cNvSpPr/>
          <p:nvPr/>
        </p:nvSpPr>
        <p:spPr>
          <a:xfrm>
            <a:off x="8986724" y="4691562"/>
            <a:ext cx="730915" cy="804868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1" name="Google Shape;2001;p71"/>
          <p:cNvSpPr/>
          <p:nvPr/>
        </p:nvSpPr>
        <p:spPr>
          <a:xfrm>
            <a:off x="10517075" y="4562171"/>
            <a:ext cx="730915" cy="804868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2" name="Google Shape;2002;p71"/>
          <p:cNvSpPr/>
          <p:nvPr/>
        </p:nvSpPr>
        <p:spPr>
          <a:xfrm>
            <a:off x="9479788" y="450524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3" name="Google Shape;2003;p71"/>
          <p:cNvSpPr/>
          <p:nvPr/>
        </p:nvSpPr>
        <p:spPr>
          <a:xfrm>
            <a:off x="9479788" y="519739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4" name="Google Shape;2004;p71"/>
          <p:cNvSpPr/>
          <p:nvPr/>
        </p:nvSpPr>
        <p:spPr>
          <a:xfrm>
            <a:off x="11016488" y="4397298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5" name="Google Shape;2005;p71"/>
          <p:cNvSpPr/>
          <p:nvPr/>
        </p:nvSpPr>
        <p:spPr>
          <a:xfrm>
            <a:off x="11016488" y="5089447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6" name="Google Shape;2006;p71"/>
          <p:cNvSpPr/>
          <p:nvPr/>
        </p:nvSpPr>
        <p:spPr>
          <a:xfrm>
            <a:off x="10337039" y="4397298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7" name="Google Shape;2007;p71"/>
          <p:cNvSpPr/>
          <p:nvPr/>
        </p:nvSpPr>
        <p:spPr>
          <a:xfrm>
            <a:off x="10337039" y="5089447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8" name="Google Shape;2008;p71"/>
          <p:cNvSpPr/>
          <p:nvPr/>
        </p:nvSpPr>
        <p:spPr>
          <a:xfrm>
            <a:off x="8787639" y="450524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A6A1D7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09" name="Google Shape;2009;p71"/>
          <p:cNvSpPr/>
          <p:nvPr/>
        </p:nvSpPr>
        <p:spPr>
          <a:xfrm>
            <a:off x="8787639" y="519739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0" name="Google Shape;2010;p71"/>
          <p:cNvSpPr/>
          <p:nvPr/>
        </p:nvSpPr>
        <p:spPr>
          <a:xfrm>
            <a:off x="6489057" y="2411913"/>
            <a:ext cx="730915" cy="804868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1" name="Google Shape;2011;p71"/>
          <p:cNvSpPr/>
          <p:nvPr/>
        </p:nvSpPr>
        <p:spPr>
          <a:xfrm>
            <a:off x="8025757" y="2473022"/>
            <a:ext cx="730915" cy="804868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2" name="Google Shape;2012;p71"/>
          <p:cNvSpPr/>
          <p:nvPr/>
        </p:nvSpPr>
        <p:spPr>
          <a:xfrm>
            <a:off x="6982121" y="2225600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3" name="Google Shape;2013;p71"/>
          <p:cNvSpPr/>
          <p:nvPr/>
        </p:nvSpPr>
        <p:spPr>
          <a:xfrm>
            <a:off x="6982121" y="2917749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4" name="Google Shape;2014;p71"/>
          <p:cNvSpPr/>
          <p:nvPr/>
        </p:nvSpPr>
        <p:spPr>
          <a:xfrm>
            <a:off x="8525171" y="230814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5" name="Google Shape;2015;p71"/>
          <p:cNvSpPr/>
          <p:nvPr/>
        </p:nvSpPr>
        <p:spPr>
          <a:xfrm>
            <a:off x="8525171" y="300029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6" name="Google Shape;2016;p71"/>
          <p:cNvSpPr/>
          <p:nvPr/>
        </p:nvSpPr>
        <p:spPr>
          <a:xfrm>
            <a:off x="7845721" y="230814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7" name="Google Shape;2017;p71"/>
          <p:cNvSpPr/>
          <p:nvPr/>
        </p:nvSpPr>
        <p:spPr>
          <a:xfrm>
            <a:off x="7845721" y="300029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8" name="Google Shape;2018;p71"/>
          <p:cNvSpPr/>
          <p:nvPr/>
        </p:nvSpPr>
        <p:spPr>
          <a:xfrm>
            <a:off x="6289972" y="2225600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9" name="Google Shape;2019;p71"/>
          <p:cNvSpPr/>
          <p:nvPr/>
        </p:nvSpPr>
        <p:spPr>
          <a:xfrm>
            <a:off x="6289972" y="2917749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3" name="Google Shape;1849;p62">
            <a:extLst>
              <a:ext uri="{FF2B5EF4-FFF2-40B4-BE49-F238E27FC236}">
                <a16:creationId xmlns:a16="http://schemas.microsoft.com/office/drawing/2014/main" id="{D354B91F-6EE2-6F4E-8AEB-3D263E10FA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7397"/>
          <a:stretch/>
        </p:blipFill>
        <p:spPr>
          <a:xfrm>
            <a:off x="8353893" y="22428"/>
            <a:ext cx="2350620" cy="154840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D5E8A5E-A202-2C4A-B628-6EEAE6AAF15D}"/>
              </a:ext>
            </a:extLst>
          </p:cNvPr>
          <p:cNvSpPr txBox="1"/>
          <p:nvPr/>
        </p:nvSpPr>
        <p:spPr>
          <a:xfrm>
            <a:off x="7823725" y="62735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accent1"/>
                </a:solidFill>
              </a:rPr>
              <a:t>다같이</a:t>
            </a:r>
            <a:endParaRPr kumimoji="1" lang="en-US" altLang="ko-US" sz="1400" b="1" dirty="0">
              <a:solidFill>
                <a:schemeClr val="accent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7690322-F171-4B45-B7F6-318558A83407}"/>
              </a:ext>
            </a:extLst>
          </p:cNvPr>
          <p:cNvGrpSpPr/>
          <p:nvPr/>
        </p:nvGrpSpPr>
        <p:grpSpPr>
          <a:xfrm>
            <a:off x="3217842" y="3935440"/>
            <a:ext cx="3030487" cy="2308013"/>
            <a:chOff x="1889490" y="2958345"/>
            <a:chExt cx="2272865" cy="1731010"/>
          </a:xfrm>
        </p:grpSpPr>
        <p:sp>
          <p:nvSpPr>
            <p:cNvPr id="35" name="Google Shape;1996;p71">
              <a:extLst>
                <a:ext uri="{FF2B5EF4-FFF2-40B4-BE49-F238E27FC236}">
                  <a16:creationId xmlns:a16="http://schemas.microsoft.com/office/drawing/2014/main" id="{3E95A9ED-05CA-3E4B-BFCF-CE4832577889}"/>
                </a:ext>
              </a:extLst>
            </p:cNvPr>
            <p:cNvSpPr/>
            <p:nvPr/>
          </p:nvSpPr>
          <p:spPr>
            <a:xfrm>
              <a:off x="1889490" y="2958345"/>
              <a:ext cx="2272865" cy="1731010"/>
            </a:xfrm>
            <a:prstGeom prst="ellipse">
              <a:avLst/>
            </a:prstGeom>
            <a:solidFill>
              <a:srgbClr val="F2F2F2"/>
            </a:solidFill>
            <a:ln w="1270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1997;p71">
              <a:extLst>
                <a:ext uri="{FF2B5EF4-FFF2-40B4-BE49-F238E27FC236}">
                  <a16:creationId xmlns:a16="http://schemas.microsoft.com/office/drawing/2014/main" id="{65CE574A-ABC0-384F-8406-BE88916FD781}"/>
                </a:ext>
              </a:extLst>
            </p:cNvPr>
            <p:cNvSpPr txBox="1"/>
            <p:nvPr/>
          </p:nvSpPr>
          <p:spPr>
            <a:xfrm>
              <a:off x="2188885" y="3052333"/>
              <a:ext cx="1762975" cy="3384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 algn="ctr">
                <a:buClr>
                  <a:srgbClr val="595959"/>
                </a:buClr>
                <a:buSzPts val="1600"/>
              </a:pPr>
              <a:r>
                <a:rPr lang="en-US" sz="2133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Marketing</a:t>
              </a:r>
              <a:endParaRPr sz="2133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2000;p71">
            <a:extLst>
              <a:ext uri="{FF2B5EF4-FFF2-40B4-BE49-F238E27FC236}">
                <a16:creationId xmlns:a16="http://schemas.microsoft.com/office/drawing/2014/main" id="{A8FA9E21-01AD-8E4C-BDDD-1B5B403BE282}"/>
              </a:ext>
            </a:extLst>
          </p:cNvPr>
          <p:cNvSpPr/>
          <p:nvPr/>
        </p:nvSpPr>
        <p:spPr>
          <a:xfrm>
            <a:off x="4155940" y="4903122"/>
            <a:ext cx="730915" cy="804868"/>
          </a:xfrm>
          <a:prstGeom prst="foldedCorner">
            <a:avLst>
              <a:gd name="adj" fmla="val 16667"/>
            </a:avLst>
          </a:prstGeom>
          <a:solidFill>
            <a:srgbClr val="FFFF00"/>
          </a:solidFill>
          <a:ln w="9525" cap="flat" cmpd="sng">
            <a:solidFill>
              <a:srgbClr val="EBE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2002;p71">
            <a:extLst>
              <a:ext uri="{FF2B5EF4-FFF2-40B4-BE49-F238E27FC236}">
                <a16:creationId xmlns:a16="http://schemas.microsoft.com/office/drawing/2014/main" id="{56AB2C9A-0EC3-164E-A882-905DAB5EA771}"/>
              </a:ext>
            </a:extLst>
          </p:cNvPr>
          <p:cNvSpPr/>
          <p:nvPr/>
        </p:nvSpPr>
        <p:spPr>
          <a:xfrm>
            <a:off x="4649004" y="471680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2003;p71">
            <a:extLst>
              <a:ext uri="{FF2B5EF4-FFF2-40B4-BE49-F238E27FC236}">
                <a16:creationId xmlns:a16="http://schemas.microsoft.com/office/drawing/2014/main" id="{0862E03F-3842-C546-9610-4BC56E5FE902}"/>
              </a:ext>
            </a:extLst>
          </p:cNvPr>
          <p:cNvSpPr/>
          <p:nvPr/>
        </p:nvSpPr>
        <p:spPr>
          <a:xfrm>
            <a:off x="4649004" y="540895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FFC000"/>
          </a:solidFill>
          <a:ln w="9525" cap="flat" cmpd="sng">
            <a:solidFill>
              <a:srgbClr val="F39C1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" name="Google Shape;2008;p71">
            <a:extLst>
              <a:ext uri="{FF2B5EF4-FFF2-40B4-BE49-F238E27FC236}">
                <a16:creationId xmlns:a16="http://schemas.microsoft.com/office/drawing/2014/main" id="{E08C54C7-A5D8-274A-876F-714CD32A7E1C}"/>
              </a:ext>
            </a:extLst>
          </p:cNvPr>
          <p:cNvSpPr/>
          <p:nvPr/>
        </p:nvSpPr>
        <p:spPr>
          <a:xfrm>
            <a:off x="3956855" y="4716809"/>
            <a:ext cx="441051" cy="397873"/>
          </a:xfrm>
          <a:prstGeom prst="foldedCorner">
            <a:avLst>
              <a:gd name="adj" fmla="val 16667"/>
            </a:avLst>
          </a:prstGeom>
          <a:solidFill>
            <a:srgbClr val="00B0F0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2009;p71">
            <a:extLst>
              <a:ext uri="{FF2B5EF4-FFF2-40B4-BE49-F238E27FC236}">
                <a16:creationId xmlns:a16="http://schemas.microsoft.com/office/drawing/2014/main" id="{4495BB14-91B0-344E-8FD6-84A3D3D26282}"/>
              </a:ext>
            </a:extLst>
          </p:cNvPr>
          <p:cNvSpPr/>
          <p:nvPr/>
        </p:nvSpPr>
        <p:spPr>
          <a:xfrm>
            <a:off x="3956855" y="5408958"/>
            <a:ext cx="396600" cy="457783"/>
          </a:xfrm>
          <a:prstGeom prst="foldedCorner">
            <a:avLst>
              <a:gd name="adj" fmla="val 16667"/>
            </a:avLst>
          </a:prstGeom>
          <a:solidFill>
            <a:srgbClr val="A6A1D7"/>
          </a:solidFill>
          <a:ln w="9525" cap="flat" cmpd="sng">
            <a:solidFill>
              <a:srgbClr val="3498D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92000" rIns="0" bIns="60933" anchor="ctr" anchorCtr="1">
            <a:noAutofit/>
          </a:bodyPr>
          <a:lstStyle/>
          <a:p>
            <a:pPr algn="ctr">
              <a:buClr>
                <a:srgbClr val="000000"/>
              </a:buClr>
              <a:buSzPts val="900"/>
            </a:pPr>
            <a:endParaRPr sz="12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96381D-5645-B34A-9A93-EC186C14A012}"/>
              </a:ext>
            </a:extLst>
          </p:cNvPr>
          <p:cNvGrpSpPr/>
          <p:nvPr/>
        </p:nvGrpSpPr>
        <p:grpSpPr>
          <a:xfrm>
            <a:off x="5738405" y="3313361"/>
            <a:ext cx="3018268" cy="1981011"/>
            <a:chOff x="4303803" y="2485021"/>
            <a:chExt cx="2263701" cy="1485758"/>
          </a:xfrm>
        </p:grpSpPr>
        <p:sp>
          <p:nvSpPr>
            <p:cNvPr id="1999" name="Google Shape;1999;p71"/>
            <p:cNvSpPr/>
            <p:nvPr/>
          </p:nvSpPr>
          <p:spPr>
            <a:xfrm>
              <a:off x="5003568" y="3271921"/>
              <a:ext cx="774700" cy="698858"/>
            </a:xfrm>
            <a:prstGeom prst="foldedCorner">
              <a:avLst>
                <a:gd name="adj" fmla="val 16667"/>
              </a:avLst>
            </a:prstGeom>
            <a:solidFill>
              <a:srgbClr val="FFC000"/>
            </a:solidFill>
            <a:ln w="9525" cap="flat" cmpd="sng">
              <a:solidFill>
                <a:srgbClr val="F39C1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192000" rIns="0" bIns="60933" anchor="ctr" anchorCtr="1">
              <a:noAutofit/>
            </a:bodyPr>
            <a:lstStyle/>
            <a:p>
              <a:pPr algn="ctr">
                <a:buClr>
                  <a:srgbClr val="000000"/>
                </a:buClr>
                <a:buSzPts val="900"/>
              </a:pPr>
              <a:r>
                <a:rPr lang="en-US" sz="12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Account</a:t>
              </a:r>
              <a:br>
                <a:rPr lang="en-US" sz="12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</a:br>
              <a:r>
                <a:rPr lang="en-US" sz="1200" dirty="0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Created</a:t>
              </a:r>
              <a:endParaRPr sz="1200" dirty="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021" name="Google Shape;2021;p71"/>
            <p:cNvCxnSpPr>
              <a:endCxn id="1999" idx="0"/>
            </p:cNvCxnSpPr>
            <p:nvPr/>
          </p:nvCxnSpPr>
          <p:spPr>
            <a:xfrm>
              <a:off x="5390918" y="2485021"/>
              <a:ext cx="0" cy="78690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2022" name="Google Shape;2022;p71"/>
            <p:cNvCxnSpPr>
              <a:cxnSpLocks/>
            </p:cNvCxnSpPr>
            <p:nvPr/>
          </p:nvCxnSpPr>
          <p:spPr>
            <a:xfrm flipV="1">
              <a:off x="5884291" y="3501172"/>
              <a:ext cx="683213" cy="17499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cxnSp>
          <p:nvCxnSpPr>
            <p:cNvPr id="42" name="Google Shape;2022;p71">
              <a:extLst>
                <a:ext uri="{FF2B5EF4-FFF2-40B4-BE49-F238E27FC236}">
                  <a16:creationId xmlns:a16="http://schemas.microsoft.com/office/drawing/2014/main" id="{1E455C2A-4A28-EC42-A76B-DD5CB8238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3803" y="3666755"/>
              <a:ext cx="570767" cy="169256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3733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616241-3E8A-18AD-ECE7-7413B039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AI </a:t>
            </a:r>
            <a:r>
              <a:rPr kumimoji="1" lang="ko-US" altLang="en-US" dirty="0"/>
              <a:t>코딩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CF53A1-7AC8-7AD2-622D-218A13DB6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b="1" i="0" dirty="0">
                <a:solidFill>
                  <a:srgbClr val="242424"/>
                </a:solidFill>
                <a:effectLst/>
                <a:latin typeface="source-serif-pro"/>
              </a:rPr>
              <a:t>단순 작업 대체 생산성</a:t>
            </a:r>
            <a:r>
              <a:rPr lang="ko-KR" altLang="en-US" sz="2400" b="1" dirty="0">
                <a:solidFill>
                  <a:srgbClr val="242424"/>
                </a:solidFill>
                <a:latin typeface="source-serif-pro"/>
              </a:rPr>
              <a:t>    </a:t>
            </a:r>
            <a:r>
              <a:rPr lang="ko-KR" altLang="en-US" sz="2400" dirty="0">
                <a:solidFill>
                  <a:srgbClr val="553CC4"/>
                </a:solidFill>
                <a:latin typeface="source-serif-pro"/>
              </a:rPr>
              <a:t>기존에 </a:t>
            </a:r>
            <a:r>
              <a:rPr lang="ko-KR" altLang="en-US" sz="2400" dirty="0" err="1">
                <a:solidFill>
                  <a:srgbClr val="553CC4"/>
                </a:solidFill>
                <a:latin typeface="source-serif-pro"/>
              </a:rPr>
              <a:t>하던대로</a:t>
            </a:r>
            <a:r>
              <a:rPr lang="ko-KR" altLang="en-US" sz="2400" dirty="0">
                <a:solidFill>
                  <a:srgbClr val="553CC4"/>
                </a:solidFill>
                <a:latin typeface="source-serif-pro"/>
              </a:rPr>
              <a:t> 작성해줘</a:t>
            </a:r>
            <a:r>
              <a:rPr lang="en-US" altLang="ko-KR" sz="2400" b="0" i="0" dirty="0">
                <a:solidFill>
                  <a:srgbClr val="553CC4"/>
                </a:solidFill>
                <a:effectLst/>
                <a:latin typeface="source-serif-pro"/>
              </a:rPr>
              <a:t>~</a:t>
            </a:r>
            <a:r>
              <a:rPr lang="ko-KR" altLang="en-US" sz="2400" b="1" dirty="0">
                <a:solidFill>
                  <a:srgbClr val="242424"/>
                </a:solidFill>
                <a:latin typeface="source-serif-pro"/>
              </a:rPr>
              <a:t>  </a:t>
            </a:r>
            <a:endParaRPr lang="en-US" altLang="ko-KR" sz="2400" b="1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424"/>
                </a:solidFill>
                <a:effectLst/>
                <a:latin typeface="source-serif-pro"/>
              </a:rPr>
              <a:t>코드 품질 향상  </a:t>
            </a:r>
            <a:r>
              <a:rPr lang="ko-KR" altLang="en-US" sz="2400" b="0" i="0" dirty="0">
                <a:solidFill>
                  <a:srgbClr val="553CC4"/>
                </a:solidFill>
                <a:effectLst/>
                <a:latin typeface="source-serif-pro"/>
              </a:rPr>
              <a:t>    </a:t>
            </a:r>
            <a:r>
              <a:rPr lang="en-US" altLang="ko-KR" sz="2400" b="0" i="0" dirty="0">
                <a:solidFill>
                  <a:srgbClr val="553CC4"/>
                </a:solidFill>
                <a:effectLst/>
                <a:latin typeface="source-serif-pro"/>
              </a:rPr>
              <a:t>Clean Code </a:t>
            </a:r>
            <a:r>
              <a:rPr lang="ko-KR" altLang="en-US" sz="2400" b="0" i="0" dirty="0">
                <a:solidFill>
                  <a:srgbClr val="553CC4"/>
                </a:solidFill>
                <a:effectLst/>
                <a:latin typeface="source-serif-pro"/>
              </a:rPr>
              <a:t>로 작성해줘</a:t>
            </a:r>
            <a:r>
              <a:rPr lang="en-US" altLang="ko-KR" sz="2400" b="0" i="0" dirty="0">
                <a:solidFill>
                  <a:srgbClr val="553CC4"/>
                </a:solidFill>
                <a:effectLst/>
                <a:latin typeface="source-serif-pro"/>
              </a:rPr>
              <a:t>~</a:t>
            </a:r>
            <a:endParaRPr lang="en-US" altLang="ko-US" sz="2400" b="0" i="0" dirty="0">
              <a:solidFill>
                <a:srgbClr val="553CC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424"/>
                </a:solidFill>
                <a:effectLst/>
                <a:latin typeface="source-serif-pro"/>
              </a:rPr>
              <a:t>확장성과 적응성       </a:t>
            </a:r>
            <a:r>
              <a:rPr lang="ko-KR" altLang="en-US" sz="2400" b="0" i="0" dirty="0" err="1">
                <a:solidFill>
                  <a:srgbClr val="553CC4"/>
                </a:solidFill>
                <a:effectLst/>
                <a:latin typeface="source-serif-pro"/>
              </a:rPr>
              <a:t>마이크로서비스로</a:t>
            </a:r>
            <a:r>
              <a:rPr lang="ko-KR" altLang="en-US" sz="2400" b="0" i="0" dirty="0">
                <a:solidFill>
                  <a:srgbClr val="553CC4"/>
                </a:solidFill>
                <a:effectLst/>
                <a:latin typeface="source-serif-pro"/>
              </a:rPr>
              <a:t> 작성해줘</a:t>
            </a:r>
            <a:r>
              <a:rPr lang="en-US" altLang="ko-KR" sz="2400" b="0" i="0" dirty="0">
                <a:solidFill>
                  <a:srgbClr val="553CC4"/>
                </a:solidFill>
                <a:effectLst/>
                <a:latin typeface="source-serif-pro"/>
              </a:rPr>
              <a:t>~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424"/>
                </a:solidFill>
                <a:effectLst/>
                <a:latin typeface="source-serif-pro"/>
              </a:rPr>
              <a:t>디버깅 간소화       </a:t>
            </a:r>
            <a:r>
              <a:rPr lang="ko-KR" altLang="en-US" sz="2400" b="0" i="0" dirty="0">
                <a:solidFill>
                  <a:srgbClr val="553CC4"/>
                </a:solidFill>
                <a:effectLst/>
                <a:latin typeface="source-serif-pro"/>
              </a:rPr>
              <a:t>발생할 수 있는 오류를 찾아줘</a:t>
            </a:r>
            <a:r>
              <a:rPr lang="en-US" altLang="ko-KR" sz="2400" b="0" i="0" dirty="0">
                <a:solidFill>
                  <a:srgbClr val="553CC4"/>
                </a:solidFill>
                <a:effectLst/>
                <a:latin typeface="source-serif-pro"/>
              </a:rPr>
              <a:t>~</a:t>
            </a:r>
            <a:endParaRPr lang="en-US" altLang="ko-US" sz="2400" b="0" i="0" dirty="0">
              <a:solidFill>
                <a:srgbClr val="553CC4"/>
              </a:solidFill>
              <a:effectLst/>
              <a:latin typeface="source-serif-pro"/>
            </a:endParaRPr>
          </a:p>
          <a:p>
            <a:r>
              <a:rPr lang="ko-KR" altLang="en-US" sz="2400" b="1" dirty="0">
                <a:solidFill>
                  <a:srgbClr val="242424"/>
                </a:solidFill>
                <a:latin typeface="source-serif-pro"/>
              </a:rPr>
              <a:t>레거시 코드 파악할 때      </a:t>
            </a:r>
            <a:r>
              <a:rPr lang="ko-KR" altLang="en-US" sz="2400" dirty="0">
                <a:solidFill>
                  <a:srgbClr val="553CC4"/>
                </a:solidFill>
                <a:latin typeface="source-serif-pro"/>
              </a:rPr>
              <a:t>설명해줘</a:t>
            </a:r>
            <a:r>
              <a:rPr lang="en-US" altLang="ko-KR" sz="2400" dirty="0">
                <a:solidFill>
                  <a:srgbClr val="553CC4"/>
                </a:solidFill>
                <a:latin typeface="source-serif-pro"/>
              </a:rPr>
              <a:t>~</a:t>
            </a:r>
            <a:endParaRPr lang="en-US" altLang="ko-KR" sz="2400" b="1" i="0" dirty="0">
              <a:solidFill>
                <a:srgbClr val="242424"/>
              </a:solidFill>
              <a:effectLst/>
              <a:latin typeface="source-serif-pr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2400" b="1" i="0" dirty="0">
                <a:solidFill>
                  <a:srgbClr val="242424"/>
                </a:solidFill>
                <a:effectLst/>
                <a:latin typeface="source-serif-pro"/>
              </a:rPr>
              <a:t>휴먼 에러 최소화    </a:t>
            </a:r>
            <a:r>
              <a:rPr lang="ko-KR" altLang="en-US" sz="2400" b="0" i="0" dirty="0">
                <a:solidFill>
                  <a:srgbClr val="553CC4"/>
                </a:solidFill>
                <a:effectLst/>
                <a:latin typeface="source-serif-pro"/>
              </a:rPr>
              <a:t>오타</a:t>
            </a:r>
            <a:r>
              <a:rPr lang="en-US" altLang="ko-KR" sz="2400" b="0" i="0" dirty="0">
                <a:solidFill>
                  <a:srgbClr val="553CC4"/>
                </a:solidFill>
                <a:effectLst/>
                <a:latin typeface="source-serif-pro"/>
              </a:rPr>
              <a:t>,</a:t>
            </a:r>
            <a:r>
              <a:rPr lang="ko-KR" altLang="en-US" sz="2400" b="0" i="0" dirty="0">
                <a:solidFill>
                  <a:srgbClr val="553CC4"/>
                </a:solidFill>
                <a:effectLst/>
                <a:latin typeface="source-serif-pro"/>
              </a:rPr>
              <a:t> 로직 오류</a:t>
            </a:r>
            <a:endParaRPr lang="en-US" altLang="ko-KR" sz="2400" b="0" i="0" dirty="0">
              <a:solidFill>
                <a:srgbClr val="553CC4"/>
              </a:solidFill>
              <a:effectLst/>
              <a:latin typeface="source-serif-pro"/>
            </a:endParaRPr>
          </a:p>
          <a:p>
            <a:endParaRPr kumimoji="1" lang="ko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6863817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2847C-4D50-B247-7AC4-22DE7C42B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1CEBA0-0D51-BA8F-A471-021C7352E0E6}"/>
              </a:ext>
            </a:extLst>
          </p:cNvPr>
          <p:cNvSpPr txBox="1"/>
          <p:nvPr/>
        </p:nvSpPr>
        <p:spPr>
          <a:xfrm>
            <a:off x="537823" y="3169109"/>
            <a:ext cx="6003653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AI</a:t>
            </a:r>
            <a:r>
              <a:rPr lang="ko-KR" altLang="en-US" sz="3800" b="1" dirty="0" err="1">
                <a:latin typeface="나눔고딕" pitchFamily="2" charset="-127"/>
                <a:ea typeface="나눔고딕" pitchFamily="2" charset="-127"/>
              </a:rPr>
              <a:t>를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 이용한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 MSA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애플리케이션의 기획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설계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구현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운영</a:t>
            </a:r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F9A5A-8F69-E38D-8EB9-2E861B4DB598}"/>
              </a:ext>
            </a:extLst>
          </p:cNvPr>
          <p:cNvSpPr txBox="1"/>
          <p:nvPr/>
        </p:nvSpPr>
        <p:spPr>
          <a:xfrm>
            <a:off x="537824" y="4690170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유엔진솔루션즈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박용주</a:t>
            </a:r>
            <a:r>
              <a:rPr kumimoji="1" lang="ko-KR" altLang="en-US" dirty="0"/>
              <a:t> 이사</a:t>
            </a:r>
            <a:endParaRPr kumimoji="1" lang="ko-US" altLang="en-US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C6113BBC-0FDF-7B0D-ED1A-78BB39B9D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99272" l="9172" r="93491">
                        <a14:foregroundMark x1="11538" y1="94417" x2="71893" y2="90777"/>
                        <a14:foregroundMark x1="71893" y1="90777" x2="80473" y2="91505"/>
                        <a14:foregroundMark x1="42012" y1="96359" x2="71302" y2="99272"/>
                        <a14:foregroundMark x1="71302" y1="99272" x2="89941" y2="97330"/>
                        <a14:foregroundMark x1="74852" y1="87864" x2="93491" y2="92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4" y="1146842"/>
            <a:ext cx="1737182" cy="202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1180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52034-999B-F097-4F85-5A1730F57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413CA8-F453-9BB9-BF3C-69C03CE7BA6B}"/>
              </a:ext>
            </a:extLst>
          </p:cNvPr>
          <p:cNvSpPr txBox="1"/>
          <p:nvPr/>
        </p:nvSpPr>
        <p:spPr>
          <a:xfrm rot="16200000">
            <a:off x="4872682" y="345660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i="1" dirty="0">
                <a:solidFill>
                  <a:schemeClr val="accent1">
                    <a:lumMod val="75000"/>
                  </a:schemeClr>
                </a:solidFill>
                <a:latin typeface="Bodoni 72 Book" charset="0"/>
                <a:ea typeface="Bodoni 72 Book" charset="0"/>
                <a:cs typeface="Bodoni 72 Book" charset="0"/>
              </a:rPr>
              <a:t>Operate</a:t>
            </a:r>
            <a:endParaRPr kumimoji="1" lang="ko-KR" altLang="en-US" i="1" dirty="0">
              <a:solidFill>
                <a:schemeClr val="accent1">
                  <a:lumMod val="75000"/>
                </a:schemeClr>
              </a:solidFill>
              <a:latin typeface="Bodoni 72 Book" charset="0"/>
              <a:ea typeface="Bodoni 72 Book" charset="0"/>
              <a:cs typeface="Bodoni 72 Book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F57A05-1DC5-BE53-F029-184FFC387CF1}"/>
              </a:ext>
            </a:extLst>
          </p:cNvPr>
          <p:cNvSpPr txBox="1"/>
          <p:nvPr/>
        </p:nvSpPr>
        <p:spPr>
          <a:xfrm>
            <a:off x="740015" y="4458546"/>
            <a:ext cx="3594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  <a:hlinkClick r:id="rId2"/>
              </a:rPr>
              <a:t>www.msaez.io</a:t>
            </a:r>
            <a:endParaRPr kumimoji="1" lang="en-US" altLang="ko-KR" sz="2400" dirty="0">
              <a:solidFill>
                <a:schemeClr val="accent1"/>
              </a:solidFill>
              <a:latin typeface="Bodoni 72 Book" charset="0"/>
              <a:ea typeface="Bodoni 72 Book" charset="0"/>
              <a:cs typeface="Bodoni 72 Book" charset="0"/>
            </a:endParaRPr>
          </a:p>
          <a:p>
            <a:r>
              <a:rPr kumimoji="1" lang="en-US" altLang="ko-KR" sz="2400" dirty="0">
                <a:solidFill>
                  <a:schemeClr val="accent1"/>
                </a:solidFill>
                <a:latin typeface="Bodoni 72 Book" charset="0"/>
                <a:ea typeface="Bodoni 72 Book" charset="0"/>
                <a:cs typeface="Bodoni 72 Book" charset="0"/>
                <a:hlinkClick r:id="rId3"/>
              </a:rPr>
              <a:t>github.com/msa-ez/platform</a:t>
            </a:r>
            <a:endParaRPr kumimoji="1" lang="en-US" altLang="ko-KR" sz="2400" dirty="0">
              <a:solidFill>
                <a:schemeClr val="accent1"/>
              </a:solidFill>
              <a:latin typeface="Bodoni 72 Book" charset="0"/>
              <a:ea typeface="Bodoni 72 Book" charset="0"/>
              <a:cs typeface="Bodoni 72 Book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6E623C6-45CE-0DAE-8A62-264FE110F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15" y="2040945"/>
            <a:ext cx="2501900" cy="16383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416C37F-D364-635F-9E73-8504BE2D731C}"/>
              </a:ext>
            </a:extLst>
          </p:cNvPr>
          <p:cNvGrpSpPr/>
          <p:nvPr/>
        </p:nvGrpSpPr>
        <p:grpSpPr>
          <a:xfrm>
            <a:off x="3852897" y="2040945"/>
            <a:ext cx="8689234" cy="3200648"/>
            <a:chOff x="76624" y="1864448"/>
            <a:chExt cx="12548697" cy="43842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B2F2A110-B5FB-13EE-9E43-902A59F15CF5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516DC43-F604-DCAF-3573-725E2149507B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5417CAB-A369-B52C-1D18-97C5720E311F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0790CB9-617A-130C-E92B-E6D222992308}"/>
                </a:ext>
              </a:extLst>
            </p:cNvPr>
            <p:cNvSpPr txBox="1"/>
            <p:nvPr/>
          </p:nvSpPr>
          <p:spPr>
            <a:xfrm>
              <a:off x="2596072" y="246218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biz</a:t>
              </a:r>
              <a:endParaRPr kumimoji="1" lang="ko-US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AD886E8-FF80-F765-CAA4-6E1BDC77EA69}"/>
                </a:ext>
              </a:extLst>
            </p:cNvPr>
            <p:cNvSpPr txBox="1"/>
            <p:nvPr/>
          </p:nvSpPr>
          <p:spPr>
            <a:xfrm>
              <a:off x="5906370" y="2507003"/>
              <a:ext cx="524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dev</a:t>
              </a:r>
              <a:endParaRPr kumimoji="1" lang="ko-US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DDCAE32-3765-A1EE-947B-4D827BED5BCF}"/>
                </a:ext>
              </a:extLst>
            </p:cNvPr>
            <p:cNvSpPr txBox="1"/>
            <p:nvPr/>
          </p:nvSpPr>
          <p:spPr>
            <a:xfrm>
              <a:off x="9440256" y="2507003"/>
              <a:ext cx="516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ops</a:t>
              </a:r>
              <a:endParaRPr kumimoji="1" lang="ko-US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5F34D327-61EE-8487-7E5C-14CCBF9750DC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Opportunity</a:t>
              </a:r>
            </a:p>
            <a:p>
              <a:pPr algn="ctr"/>
              <a:r>
                <a:rPr kumimoji="1" lang="en-US" altLang="ko-US" sz="1400" dirty="0"/>
                <a:t>Discovery</a:t>
              </a:r>
              <a:endParaRPr kumimoji="1" lang="ko-US" altLang="en-US" sz="1400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F7FB002-A5D7-850D-261F-8C77A924A1CD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Requirement Capturing</a:t>
              </a:r>
              <a:endParaRPr kumimoji="1" lang="ko-US" altLang="en-US" sz="1400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6BF84FA-858D-EC8B-F226-912C1298170B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Architecting</a:t>
              </a:r>
              <a:endParaRPr kumimoji="1" lang="ko-US" altLang="en-US" sz="16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9AC9D9EC-0F8F-C00D-ECD0-0F9B6150A925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Coding / </a:t>
              </a:r>
              <a:br>
                <a:rPr kumimoji="1" lang="en-US" altLang="ko-US" sz="1400" dirty="0"/>
              </a:br>
              <a:r>
                <a:rPr kumimoji="1" lang="en-US" altLang="ko-US" sz="1400" dirty="0"/>
                <a:t>Testing</a:t>
              </a:r>
              <a:endParaRPr kumimoji="1" lang="ko-US" altLang="en-US" sz="1400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85B68B6-A117-7F57-DA82-926DCED59E12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Deployment</a:t>
              </a:r>
              <a:endParaRPr kumimoji="1" lang="ko-US" altLang="en-US" sz="1400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DA72ACBD-B70A-73B3-B45B-3571C1AA6F35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Delivery</a:t>
              </a:r>
              <a:endParaRPr kumimoji="1" lang="ko-US" altLang="en-US" sz="1400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F8D122D-8B10-6129-3CD0-FEEA62B2FC04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Value </a:t>
              </a:r>
              <a:br>
                <a:rPr kumimoji="1" lang="en-US" altLang="ko-US" sz="1600" dirty="0"/>
              </a:br>
              <a:r>
                <a:rPr kumimoji="1" lang="en-US" altLang="ko-US" sz="1600" dirty="0"/>
                <a:t>Analysis</a:t>
              </a:r>
              <a:endParaRPr kumimoji="1" lang="ko-US" altLang="en-US" sz="160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24F4943-D0B5-30EE-642D-4ECFE96A82FA}"/>
              </a:ext>
            </a:extLst>
          </p:cNvPr>
          <p:cNvSpPr txBox="1"/>
          <p:nvPr/>
        </p:nvSpPr>
        <p:spPr>
          <a:xfrm>
            <a:off x="5602383" y="1111389"/>
            <a:ext cx="4810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dirty="0"/>
              <a:t>Agile SW Development Process</a:t>
            </a:r>
            <a:endParaRPr kumimoji="1" lang="ko-Kore-KR" altLang="en-US" sz="24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92EFAC-8343-B404-86F1-7C0F79517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7320" y="5354717"/>
            <a:ext cx="4723128" cy="197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531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5C0FE-A52E-33A9-AD51-C95D4D40F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4C121-287F-2FA8-82A4-EC804A4EA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141" y="543592"/>
            <a:ext cx="11132398" cy="729968"/>
          </a:xfrm>
        </p:spPr>
        <p:txBody>
          <a:bodyPr/>
          <a:lstStyle/>
          <a:p>
            <a:r>
              <a:rPr kumimoji="1" lang="en-US" altLang="ko-US" sz="2800" dirty="0" err="1"/>
              <a:t>MSAez</a:t>
            </a:r>
            <a:r>
              <a:rPr kumimoji="1" lang="en-US" altLang="ko-US" sz="2800" dirty="0"/>
              <a:t>: </a:t>
            </a:r>
            <a:r>
              <a:rPr kumimoji="1" lang="en-US" altLang="ko-US" sz="3600" dirty="0"/>
              <a:t>Chained Process &amp; Human-in-the-loop Approach</a:t>
            </a:r>
            <a:endParaRPr kumimoji="1" lang="ko-US" altLang="en-US" sz="36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246C34D-5F9A-1BA5-8A7B-8D66F840B08A}"/>
              </a:ext>
            </a:extLst>
          </p:cNvPr>
          <p:cNvGrpSpPr/>
          <p:nvPr/>
        </p:nvGrpSpPr>
        <p:grpSpPr>
          <a:xfrm>
            <a:off x="1911031" y="1969868"/>
            <a:ext cx="2090057" cy="2772228"/>
            <a:chOff x="2375487" y="1914957"/>
            <a:chExt cx="2090057" cy="2772228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E9246A-4C18-FE03-5432-B4E49B6E74D8}"/>
                </a:ext>
              </a:extLst>
            </p:cNvPr>
            <p:cNvSpPr/>
            <p:nvPr/>
          </p:nvSpPr>
          <p:spPr>
            <a:xfrm>
              <a:off x="2375487" y="1914957"/>
              <a:ext cx="2090057" cy="277222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10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999ECB2-B0C9-0033-9492-887DA5208F5A}"/>
                </a:ext>
              </a:extLst>
            </p:cNvPr>
            <p:cNvSpPr/>
            <p:nvPr/>
          </p:nvSpPr>
          <p:spPr>
            <a:xfrm>
              <a:off x="2527888" y="2067357"/>
              <a:ext cx="1763486" cy="7299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dirty="0">
                  <a:solidFill>
                    <a:schemeClr val="tx1"/>
                  </a:solidFill>
                </a:rPr>
                <a:t>제목</a:t>
              </a:r>
              <a:r>
                <a:rPr kumimoji="1" lang="en-US" altLang="ko-KR" sz="1100" dirty="0">
                  <a:solidFill>
                    <a:schemeClr val="tx1"/>
                  </a:solidFill>
                </a:rPr>
                <a:t>:</a:t>
              </a:r>
              <a:r>
                <a:rPr kumimoji="1" lang="ko-KR" altLang="en-US" sz="1100" dirty="0">
                  <a:solidFill>
                    <a:schemeClr val="tx1"/>
                  </a:solidFill>
                </a:rPr>
                <a:t> </a:t>
              </a:r>
              <a:br>
                <a:rPr kumimoji="1" lang="en-US" altLang="ko-KR" sz="1100" dirty="0">
                  <a:solidFill>
                    <a:schemeClr val="tx1"/>
                  </a:solidFill>
                </a:rPr>
              </a:br>
              <a:r>
                <a:rPr kumimoji="1" lang="ko-US" altLang="en-US" sz="1100" dirty="0">
                  <a:solidFill>
                    <a:schemeClr val="tx1"/>
                  </a:solidFill>
                </a:rPr>
                <a:t>음식</a:t>
              </a:r>
              <a:r>
                <a:rPr kumimoji="1" lang="ko-KR" altLang="en-US" sz="1100" dirty="0">
                  <a:solidFill>
                    <a:schemeClr val="tx1"/>
                  </a:solidFill>
                </a:rPr>
                <a:t> </a:t>
              </a:r>
              <a:r>
                <a:rPr kumimoji="1" lang="ko-KR" altLang="en-US" sz="1100" dirty="0" err="1">
                  <a:solidFill>
                    <a:schemeClr val="tx1"/>
                  </a:solidFill>
                </a:rPr>
                <a:t>배달앱을</a:t>
              </a:r>
              <a:r>
                <a:rPr kumimoji="1" lang="ko-KR" altLang="en-US" sz="1100" dirty="0">
                  <a:solidFill>
                    <a:schemeClr val="tx1"/>
                  </a:solidFill>
                </a:rPr>
                <a:t> 만들고 싶어</a:t>
              </a:r>
              <a:endParaRPr kumimoji="1" lang="ko-US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F45FEA7-7E3E-2E3D-F5EA-FD190FA8A9B2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3409631" y="2797325"/>
              <a:ext cx="0" cy="3223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942BA10-DED7-3726-0928-811CB22A9231}"/>
                </a:ext>
              </a:extLst>
            </p:cNvPr>
            <p:cNvSpPr/>
            <p:nvPr/>
          </p:nvSpPr>
          <p:spPr>
            <a:xfrm>
              <a:off x="2538772" y="3119641"/>
              <a:ext cx="1763486" cy="13498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1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" name="Google Shape;142;p26">
            <a:extLst>
              <a:ext uri="{FF2B5EF4-FFF2-40B4-BE49-F238E27FC236}">
                <a16:creationId xmlns:a16="http://schemas.microsoft.com/office/drawing/2014/main" id="{41C6DF76-1F7B-4B06-42C7-CB578E806B3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1975" y="1994339"/>
            <a:ext cx="1253084" cy="13616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634D9B1C-781B-DAD0-27B7-8E3C18788EF2}"/>
              </a:ext>
            </a:extLst>
          </p:cNvPr>
          <p:cNvSpPr/>
          <p:nvPr/>
        </p:nvSpPr>
        <p:spPr>
          <a:xfrm>
            <a:off x="1407887" y="2410747"/>
            <a:ext cx="655545" cy="256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sz="110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701FF37-9823-41BE-9827-3D60D7865E8B}"/>
              </a:ext>
            </a:extLst>
          </p:cNvPr>
          <p:cNvGrpSpPr/>
          <p:nvPr/>
        </p:nvGrpSpPr>
        <p:grpSpPr>
          <a:xfrm>
            <a:off x="7859210" y="1969868"/>
            <a:ext cx="2090057" cy="2772228"/>
            <a:chOff x="2375487" y="1914957"/>
            <a:chExt cx="2090057" cy="277222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16986BC-7CC5-1E92-0E01-28C584AB002E}"/>
                </a:ext>
              </a:extLst>
            </p:cNvPr>
            <p:cNvSpPr/>
            <p:nvPr/>
          </p:nvSpPr>
          <p:spPr>
            <a:xfrm>
              <a:off x="2375487" y="1914957"/>
              <a:ext cx="2090057" cy="277222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1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7E70C53-E671-6A22-ABFF-7880238D3DD5}"/>
                </a:ext>
              </a:extLst>
            </p:cNvPr>
            <p:cNvSpPr/>
            <p:nvPr/>
          </p:nvSpPr>
          <p:spPr>
            <a:xfrm>
              <a:off x="2527888" y="2067357"/>
              <a:ext cx="1763486" cy="7299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dirty="0" err="1">
                  <a:solidFill>
                    <a:schemeClr val="tx1"/>
                  </a:solidFill>
                </a:rPr>
                <a:t>유저스토리맵</a:t>
              </a:r>
              <a:endParaRPr kumimoji="1" lang="ko-US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C64CA7F3-9EE5-26F6-6B85-FAEE99FAF465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3409631" y="2797325"/>
              <a:ext cx="0" cy="32231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2E1A879-8F54-DEC2-2963-F258512EED7A}"/>
                </a:ext>
              </a:extLst>
            </p:cNvPr>
            <p:cNvSpPr/>
            <p:nvPr/>
          </p:nvSpPr>
          <p:spPr>
            <a:xfrm>
              <a:off x="2538772" y="3119641"/>
              <a:ext cx="1763486" cy="13498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dirty="0" err="1">
                  <a:solidFill>
                    <a:schemeClr val="tx1"/>
                  </a:solidFill>
                </a:rPr>
                <a:t>이벤트스토밍</a:t>
              </a:r>
              <a:r>
                <a:rPr kumimoji="1" lang="ko-KR" altLang="en-US" sz="1100" dirty="0">
                  <a:solidFill>
                    <a:schemeClr val="tx1"/>
                  </a:solidFill>
                </a:rPr>
                <a:t> 모델</a:t>
              </a:r>
              <a:endParaRPr kumimoji="1" lang="ko-US" alt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991C8843-7896-4001-AFDA-6424DA5D5C8A}"/>
              </a:ext>
            </a:extLst>
          </p:cNvPr>
          <p:cNvCxnSpPr>
            <a:cxnSpLocks/>
            <a:stCxn id="9" idx="3"/>
            <a:endCxn id="42" idx="1"/>
          </p:cNvCxnSpPr>
          <p:nvPr/>
        </p:nvCxnSpPr>
        <p:spPr>
          <a:xfrm flipV="1">
            <a:off x="3837802" y="2881773"/>
            <a:ext cx="1132755" cy="967694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3EDC834-9716-F965-82CF-8625AC23CA41}"/>
              </a:ext>
            </a:extLst>
          </p:cNvPr>
          <p:cNvSpPr/>
          <p:nvPr/>
        </p:nvSpPr>
        <p:spPr>
          <a:xfrm>
            <a:off x="2249742" y="3286585"/>
            <a:ext cx="1479816" cy="4581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US" altLang="en-US" sz="1100" dirty="0">
                <a:solidFill>
                  <a:schemeClr val="tx1"/>
                </a:solidFill>
              </a:rPr>
              <a:t>페르소나</a:t>
            </a:r>
            <a:r>
              <a:rPr kumimoji="1" lang="en-US" altLang="ko-US" sz="1100" dirty="0">
                <a:solidFill>
                  <a:schemeClr val="tx1"/>
                </a:solidFill>
              </a:rPr>
              <a:t> </a:t>
            </a:r>
            <a:r>
              <a:rPr kumimoji="1" lang="ko-KR" altLang="en-US" sz="1100" dirty="0">
                <a:solidFill>
                  <a:schemeClr val="tx1"/>
                </a:solidFill>
              </a:rPr>
              <a:t>정의</a:t>
            </a:r>
            <a:endParaRPr kumimoji="1"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B9D69B8-DCF2-40F1-3350-F145413C8711}"/>
              </a:ext>
            </a:extLst>
          </p:cNvPr>
          <p:cNvSpPr/>
          <p:nvPr/>
        </p:nvSpPr>
        <p:spPr>
          <a:xfrm>
            <a:off x="2239470" y="3904521"/>
            <a:ext cx="1479816" cy="45811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</a:rPr>
              <a:t>고객 </a:t>
            </a:r>
            <a:r>
              <a:rPr kumimoji="1" lang="ko-KR" altLang="en-US" sz="1100" dirty="0" err="1">
                <a:solidFill>
                  <a:schemeClr val="tx1"/>
                </a:solidFill>
              </a:rPr>
              <a:t>여정맵</a:t>
            </a:r>
            <a:endParaRPr kumimoji="1"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865300AC-7D9B-8B5F-8A1E-8060933A151E}"/>
              </a:ext>
            </a:extLst>
          </p:cNvPr>
          <p:cNvGrpSpPr/>
          <p:nvPr/>
        </p:nvGrpSpPr>
        <p:grpSpPr>
          <a:xfrm>
            <a:off x="4833871" y="1969868"/>
            <a:ext cx="2090057" cy="2772228"/>
            <a:chOff x="4195828" y="1934493"/>
            <a:chExt cx="2090057" cy="277222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9EFA839-6664-E25F-A56D-8A3EAA61608A}"/>
                </a:ext>
              </a:extLst>
            </p:cNvPr>
            <p:cNvSpPr/>
            <p:nvPr/>
          </p:nvSpPr>
          <p:spPr>
            <a:xfrm>
              <a:off x="4195828" y="1934493"/>
              <a:ext cx="2090057" cy="2772228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100"/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2E2DFE80-0FF1-EB54-BCE4-B3EE63A840E7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1" y="3616389"/>
              <a:ext cx="0" cy="433742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AD42615-6CE1-0EA8-A056-400B5A51D90F}"/>
                </a:ext>
              </a:extLst>
            </p:cNvPr>
            <p:cNvSpPr/>
            <p:nvPr/>
          </p:nvSpPr>
          <p:spPr>
            <a:xfrm>
              <a:off x="4334327" y="4050131"/>
              <a:ext cx="1763486" cy="54952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100" dirty="0">
                  <a:solidFill>
                    <a:schemeClr val="tx1"/>
                  </a:solidFill>
                </a:rPr>
                <a:t>유저 스토리 맵</a:t>
              </a:r>
              <a:endParaRPr kumimoji="1" lang="ko-US" altLang="en-US" sz="1100" dirty="0">
                <a:solidFill>
                  <a:schemeClr val="tx1"/>
                </a:solidFill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95CF9ED9-E2F1-62C6-B505-E358679BF86C}"/>
                </a:ext>
              </a:extLst>
            </p:cNvPr>
            <p:cNvGrpSpPr/>
            <p:nvPr/>
          </p:nvGrpSpPr>
          <p:grpSpPr>
            <a:xfrm>
              <a:off x="4332514" y="2081869"/>
              <a:ext cx="1763486" cy="1529058"/>
              <a:chOff x="5363025" y="1951243"/>
              <a:chExt cx="1763486" cy="1529058"/>
            </a:xfrm>
          </p:grpSpPr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00FB85E0-62AD-381E-F035-9D5765B5ABBD}"/>
                  </a:ext>
                </a:extLst>
              </p:cNvPr>
              <p:cNvSpPr/>
              <p:nvPr/>
            </p:nvSpPr>
            <p:spPr>
              <a:xfrm>
                <a:off x="5499688" y="2057865"/>
                <a:ext cx="1526426" cy="288479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US" altLang="en-US" sz="1100" dirty="0">
                    <a:solidFill>
                      <a:schemeClr val="tx1"/>
                    </a:solidFill>
                  </a:rPr>
                  <a:t>제목</a:t>
                </a:r>
                <a:r>
                  <a:rPr kumimoji="1" lang="en-US" altLang="ko-US" sz="1100" dirty="0">
                    <a:solidFill>
                      <a:schemeClr val="tx1"/>
                    </a:solidFill>
                  </a:rPr>
                  <a:t>:</a:t>
                </a:r>
                <a:r>
                  <a:rPr kumimoji="1"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kumimoji="1" lang="ko-US" altLang="en-US" sz="1100" dirty="0">
                    <a:solidFill>
                      <a:schemeClr val="tx1"/>
                    </a:solidFill>
                  </a:rPr>
                  <a:t>음식</a:t>
                </a:r>
                <a:r>
                  <a:rPr kumimoji="1" lang="ko-KR" altLang="en-US" sz="1100" dirty="0">
                    <a:solidFill>
                      <a:schemeClr val="tx1"/>
                    </a:solidFill>
                  </a:rPr>
                  <a:t> </a:t>
                </a:r>
                <a:r>
                  <a:rPr kumimoji="1" lang="ko-KR" altLang="en-US" sz="1100" dirty="0" err="1">
                    <a:solidFill>
                      <a:schemeClr val="tx1"/>
                    </a:solidFill>
                  </a:rPr>
                  <a:t>배달앱</a:t>
                </a:r>
                <a:endParaRPr kumimoji="1" lang="ko-US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2D6986E7-B107-177B-4D3D-6E0565315A99}"/>
                  </a:ext>
                </a:extLst>
              </p:cNvPr>
              <p:cNvSpPr/>
              <p:nvPr/>
            </p:nvSpPr>
            <p:spPr>
              <a:xfrm>
                <a:off x="5499688" y="2474711"/>
                <a:ext cx="1526426" cy="288479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US" altLang="en-US" sz="1100" dirty="0">
                    <a:solidFill>
                      <a:schemeClr val="tx1"/>
                    </a:solidFill>
                  </a:rPr>
                  <a:t>페르소나</a:t>
                </a:r>
                <a:r>
                  <a:rPr kumimoji="1" lang="en-US" altLang="ko-US" sz="1100" dirty="0">
                    <a:solidFill>
                      <a:schemeClr val="tx1"/>
                    </a:solidFill>
                  </a:rPr>
                  <a:t> </a:t>
                </a:r>
                <a:r>
                  <a:rPr kumimoji="1" lang="ko-KR" altLang="en-US" sz="1100" dirty="0">
                    <a:solidFill>
                      <a:schemeClr val="tx1"/>
                    </a:solidFill>
                  </a:rPr>
                  <a:t>정의</a:t>
                </a:r>
                <a:endParaRPr kumimoji="1" lang="en-US" altLang="ko-KR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499E33B5-6E3A-B7D2-4E32-F596B9D055C1}"/>
                  </a:ext>
                </a:extLst>
              </p:cNvPr>
              <p:cNvSpPr/>
              <p:nvPr/>
            </p:nvSpPr>
            <p:spPr>
              <a:xfrm>
                <a:off x="5499688" y="2872177"/>
                <a:ext cx="1526426" cy="549529"/>
              </a:xfrm>
              <a:prstGeom prst="rect">
                <a:avLst/>
              </a:prstGeom>
              <a:noFill/>
              <a:ln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100" dirty="0" err="1">
                    <a:solidFill>
                      <a:schemeClr val="tx1"/>
                    </a:solidFill>
                  </a:rPr>
                  <a:t>Painpoint</a:t>
                </a:r>
                <a:r>
                  <a:rPr kumimoji="1" lang="en-US" altLang="ko-KR" sz="1100" dirty="0">
                    <a:solidFill>
                      <a:schemeClr val="tx1"/>
                    </a:solidFill>
                  </a:rPr>
                  <a:t>-Solution Mapping</a:t>
                </a:r>
                <a:endParaRPr kumimoji="1" lang="ko-US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7256577-E7FA-CAD8-3356-99919445EF6E}"/>
                  </a:ext>
                </a:extLst>
              </p:cNvPr>
              <p:cNvSpPr/>
              <p:nvPr/>
            </p:nvSpPr>
            <p:spPr>
              <a:xfrm>
                <a:off x="5363025" y="1951243"/>
                <a:ext cx="1763486" cy="152905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US" altLang="en-US" sz="1100" dirty="0">
                  <a:solidFill>
                    <a:schemeClr val="tx1"/>
                  </a:solidFill>
                </a:endParaRPr>
              </a:p>
            </p:txBody>
          </p:sp>
        </p:grpSp>
      </p:grp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AA1C5A14-BD04-A801-97A0-667AE2C88B25}"/>
              </a:ext>
            </a:extLst>
          </p:cNvPr>
          <p:cNvCxnSpPr>
            <a:cxnSpLocks/>
            <a:stCxn id="27" idx="3"/>
            <a:endCxn id="22" idx="1"/>
          </p:cNvCxnSpPr>
          <p:nvPr/>
        </p:nvCxnSpPr>
        <p:spPr>
          <a:xfrm flipV="1">
            <a:off x="6735856" y="2487252"/>
            <a:ext cx="1275755" cy="1873019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9" name="Google Shape;142;p26">
            <a:extLst>
              <a:ext uri="{FF2B5EF4-FFF2-40B4-BE49-F238E27FC236}">
                <a16:creationId xmlns:a16="http://schemas.microsoft.com/office/drawing/2014/main" id="{B807C692-F8A5-D169-E236-6200F5C9BF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7674" y="5321063"/>
            <a:ext cx="900445" cy="979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142;p26">
            <a:extLst>
              <a:ext uri="{FF2B5EF4-FFF2-40B4-BE49-F238E27FC236}">
                <a16:creationId xmlns:a16="http://schemas.microsoft.com/office/drawing/2014/main" id="{32AA18B0-92C8-C312-099F-E43188219A5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44927" y="5334531"/>
            <a:ext cx="900445" cy="9798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5B75797-E4E9-F228-8318-03BBAE4C875A}"/>
              </a:ext>
            </a:extLst>
          </p:cNvPr>
          <p:cNvCxnSpPr/>
          <p:nvPr/>
        </p:nvCxnSpPr>
        <p:spPr>
          <a:xfrm flipV="1">
            <a:off x="4344602" y="3951714"/>
            <a:ext cx="0" cy="74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8F7351FA-807D-2707-77C0-FE4A1CD10EE4}"/>
              </a:ext>
            </a:extLst>
          </p:cNvPr>
          <p:cNvCxnSpPr/>
          <p:nvPr/>
        </p:nvCxnSpPr>
        <p:spPr>
          <a:xfrm flipV="1">
            <a:off x="7431622" y="4430193"/>
            <a:ext cx="0" cy="74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CFEAA28-E4B1-1107-1309-569C837084FE}"/>
              </a:ext>
            </a:extLst>
          </p:cNvPr>
          <p:cNvSpPr txBox="1"/>
          <p:nvPr/>
        </p:nvSpPr>
        <p:spPr>
          <a:xfrm>
            <a:off x="4064730" y="48009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dirty="0"/>
              <a:t>교정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851A34-D7A3-E093-5ED0-88D0659267E4}"/>
              </a:ext>
            </a:extLst>
          </p:cNvPr>
          <p:cNvSpPr txBox="1"/>
          <p:nvPr/>
        </p:nvSpPr>
        <p:spPr>
          <a:xfrm>
            <a:off x="7108456" y="480093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dirty="0"/>
              <a:t>교정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B8F9020A-3FEB-E5D4-A394-8368CD91044B}"/>
              </a:ext>
            </a:extLst>
          </p:cNvPr>
          <p:cNvGrpSpPr/>
          <p:nvPr/>
        </p:nvGrpSpPr>
        <p:grpSpPr>
          <a:xfrm>
            <a:off x="10732173" y="3355981"/>
            <a:ext cx="1513556" cy="1142620"/>
            <a:chOff x="7096623" y="5387568"/>
            <a:chExt cx="1747095" cy="1158287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CB248954-130B-AEA4-7A5E-0306923D2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98358" y="5387568"/>
              <a:ext cx="964642" cy="874873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ED32F42-313E-BDC4-963F-5249A51A1FC2}"/>
                </a:ext>
              </a:extLst>
            </p:cNvPr>
            <p:cNvSpPr txBox="1"/>
            <p:nvPr/>
          </p:nvSpPr>
          <p:spPr>
            <a:xfrm>
              <a:off x="7096623" y="6202659"/>
              <a:ext cx="1747095" cy="343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600" b="1" dirty="0"/>
                <a:t>GPT-Engineer</a:t>
              </a:r>
              <a:endParaRPr kumimoji="1" lang="ko-US" altLang="en-US" sz="1600" b="1" dirty="0"/>
            </a:p>
          </p:txBody>
        </p:sp>
      </p:grpSp>
      <p:sp>
        <p:nvSpPr>
          <p:cNvPr id="67" name="오른쪽 화살표[R] 66">
            <a:extLst>
              <a:ext uri="{FF2B5EF4-FFF2-40B4-BE49-F238E27FC236}">
                <a16:creationId xmlns:a16="http://schemas.microsoft.com/office/drawing/2014/main" id="{C6758218-9B9C-3550-9073-B124DF845968}"/>
              </a:ext>
            </a:extLst>
          </p:cNvPr>
          <p:cNvSpPr/>
          <p:nvPr/>
        </p:nvSpPr>
        <p:spPr>
          <a:xfrm>
            <a:off x="9787812" y="3739707"/>
            <a:ext cx="1096737" cy="2120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 sz="1100"/>
          </a:p>
        </p:txBody>
      </p:sp>
      <p:pic>
        <p:nvPicPr>
          <p:cNvPr id="8" name="Google Shape;142;p26">
            <a:extLst>
              <a:ext uri="{FF2B5EF4-FFF2-40B4-BE49-F238E27FC236}">
                <a16:creationId xmlns:a16="http://schemas.microsoft.com/office/drawing/2014/main" id="{D383543C-E683-E282-6B21-A6689E015C2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92544" y="5221004"/>
            <a:ext cx="900445" cy="979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709385-49BA-9E1D-B774-EA4A56BF60BD}"/>
              </a:ext>
            </a:extLst>
          </p:cNvPr>
          <p:cNvSpPr txBox="1"/>
          <p:nvPr/>
        </p:nvSpPr>
        <p:spPr>
          <a:xfrm>
            <a:off x="9956073" y="46874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dirty="0"/>
              <a:t>교정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3CFAC68-74F2-0D3A-12C9-8F35A228FA3E}"/>
              </a:ext>
            </a:extLst>
          </p:cNvPr>
          <p:cNvCxnSpPr/>
          <p:nvPr/>
        </p:nvCxnSpPr>
        <p:spPr>
          <a:xfrm flipV="1">
            <a:off x="10264160" y="3894961"/>
            <a:ext cx="0" cy="740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46" name="Picture 2" descr="ChatGPT Logo - Chat gpt Icon on White Background 21059827 Vector Art at  Vecteezy">
            <a:extLst>
              <a:ext uri="{FF2B5EF4-FFF2-40B4-BE49-F238E27FC236}">
                <a16:creationId xmlns:a16="http://schemas.microsoft.com/office/drawing/2014/main" id="{63A16954-B288-D873-F440-DB2D0CCC7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8" t="12415" r="11750" b="12413"/>
          <a:stretch/>
        </p:blipFill>
        <p:spPr bwMode="auto">
          <a:xfrm>
            <a:off x="2655480" y="1402504"/>
            <a:ext cx="512500" cy="51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hatGPT Logo - Chat gpt Icon on White Background 21059827 Vector Art at  Vecteezy">
            <a:extLst>
              <a:ext uri="{FF2B5EF4-FFF2-40B4-BE49-F238E27FC236}">
                <a16:creationId xmlns:a16="http://schemas.microsoft.com/office/drawing/2014/main" id="{64BEFC91-98DE-7607-B357-FE4D4CBFD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8" t="12415" r="11750" b="12413"/>
          <a:stretch/>
        </p:blipFill>
        <p:spPr bwMode="auto">
          <a:xfrm>
            <a:off x="5563394" y="1396541"/>
            <a:ext cx="512500" cy="51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ChatGPT Logo - Chat gpt Icon on White Background 21059827 Vector Art at  Vecteezy">
            <a:extLst>
              <a:ext uri="{FF2B5EF4-FFF2-40B4-BE49-F238E27FC236}">
                <a16:creationId xmlns:a16="http://schemas.microsoft.com/office/drawing/2014/main" id="{7DE45581-C354-D205-63F1-A9CFCAFCD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8" t="12415" r="11750" b="12413"/>
          <a:stretch/>
        </p:blipFill>
        <p:spPr bwMode="auto">
          <a:xfrm>
            <a:off x="8647988" y="1366040"/>
            <a:ext cx="512500" cy="51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6625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251EEE-ED6B-B77D-BA44-955D3A1EF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141" y="543592"/>
            <a:ext cx="10980059" cy="729968"/>
          </a:xfrm>
        </p:spPr>
        <p:txBody>
          <a:bodyPr/>
          <a:lstStyle/>
          <a:p>
            <a:r>
              <a:rPr kumimoji="1" lang="ko-KR" altLang="en-US" dirty="0"/>
              <a:t>실습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MSAez</a:t>
            </a:r>
            <a:r>
              <a:rPr kumimoji="1" lang="en-US" altLang="ko-KR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이용한 </a:t>
            </a:r>
            <a:r>
              <a:rPr kumimoji="1" lang="ko-KR" altLang="en-US" dirty="0" err="1"/>
              <a:t>음식배달앱</a:t>
            </a:r>
            <a:r>
              <a:rPr kumimoji="1" lang="ko-KR" altLang="en-US" dirty="0"/>
              <a:t> 구현</a:t>
            </a:r>
            <a:endParaRPr kumimoji="1" lang="ko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24C5BD-B989-95F3-902B-DF72A4404E9F}"/>
              </a:ext>
            </a:extLst>
          </p:cNvPr>
          <p:cNvSpPr txBox="1"/>
          <p:nvPr/>
        </p:nvSpPr>
        <p:spPr>
          <a:xfrm>
            <a:off x="418410" y="1687800"/>
            <a:ext cx="5462130" cy="5333405"/>
          </a:xfrm>
          <a:prstGeom prst="round2SameRect">
            <a:avLst>
              <a:gd name="adj1" fmla="val 8375"/>
              <a:gd name="adj2" fmla="val 0"/>
            </a:avLst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-apple-system"/>
              </a:rPr>
              <a:t>기능적 요구사항</a:t>
            </a:r>
            <a:endParaRPr lang="en-US" altLang="ko-KR" sz="2000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bg1"/>
              </a:solidFill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고객이 메뉴를 선택하고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선택한 메뉴에 대해 결제함으로써 주문이 발생한다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주문이 되면 입점 상점주에게 주문정보가 전달된다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상점주는 주문을 수락하거나 거절할 수 있다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상점주는 요리 시작시와 완료 시점에 시스템에 상태를 입력한다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고객은 아직 요리가 시작되지 않은 주문을 취소할 수 있다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요리가 시작되면 고객 지역 인근의 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-apple-system"/>
              </a:rPr>
              <a:t>라이더들에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 의해 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-apple-system"/>
              </a:rPr>
              <a:t>배송건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 조회가 가능하다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라이더가 해당 요리를 </a:t>
            </a:r>
            <a:r>
              <a:rPr lang="en-US" altLang="ko-US" sz="1600" b="1" i="0" dirty="0">
                <a:solidFill>
                  <a:schemeClr val="bg1"/>
                </a:solidFill>
                <a:effectLst/>
                <a:latin typeface="-apple-system"/>
              </a:rPr>
              <a:t>Pick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한 후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-apple-system"/>
              </a:rPr>
              <a:t>출발전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 앱에 등록하면 배송시작 정보가 앱을 통해 고객에게 통보된다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고객은 주문상태를 중간중간 조회한다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시스템은 주문상태가 바뀔 때 마다 카톡으로 알림을 발송한다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라이더가 요리를 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-apple-system"/>
              </a:rPr>
              <a:t>전달한뒤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 배송확인 버튼을 </a:t>
            </a:r>
            <a:r>
              <a:rPr lang="ko-KR" altLang="en-US" sz="1600" b="1" i="0" dirty="0" err="1">
                <a:solidFill>
                  <a:schemeClr val="bg1"/>
                </a:solidFill>
                <a:effectLst/>
                <a:latin typeface="-apple-system"/>
              </a:rPr>
              <a:t>탭하여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, </a:t>
            </a:r>
            <a:r>
              <a:rPr lang="ko-KR" altLang="en-US" sz="1600" b="1" i="0" dirty="0">
                <a:solidFill>
                  <a:schemeClr val="bg1"/>
                </a:solidFill>
                <a:effectLst/>
                <a:latin typeface="-apple-system"/>
              </a:rPr>
              <a:t>모든 거래가 완료된다</a:t>
            </a:r>
            <a:r>
              <a:rPr lang="en-US" altLang="ko-KR" sz="1600" b="1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  <a:p>
            <a:endParaRPr lang="en-US" altLang="ko-US" sz="1400" dirty="0">
              <a:solidFill>
                <a:schemeClr val="bg1"/>
              </a:solidFill>
            </a:endParaRPr>
          </a:p>
          <a:p>
            <a:endParaRPr lang="ko-US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E34A6D-62DE-2791-D467-929A1AED9941}"/>
              </a:ext>
            </a:extLst>
          </p:cNvPr>
          <p:cNvSpPr txBox="1"/>
          <p:nvPr/>
        </p:nvSpPr>
        <p:spPr>
          <a:xfrm>
            <a:off x="6428702" y="1681460"/>
            <a:ext cx="5462130" cy="5176540"/>
          </a:xfrm>
          <a:prstGeom prst="round2SameRect">
            <a:avLst>
              <a:gd name="adj1" fmla="val 8375"/>
              <a:gd name="adj2" fmla="val 0"/>
            </a:avLst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2000" b="1" i="0" dirty="0">
                <a:solidFill>
                  <a:schemeClr val="bg1"/>
                </a:solidFill>
                <a:effectLst/>
                <a:latin typeface="-apple-system"/>
              </a:rPr>
              <a:t>비기능적 요구사항</a:t>
            </a:r>
            <a:endParaRPr lang="en-US" altLang="ko-KR" sz="2000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endParaRPr lang="en-US" altLang="ko-KR" b="1" dirty="0">
              <a:solidFill>
                <a:schemeClr val="bg1"/>
              </a:solidFill>
              <a:latin typeface="-apple-system"/>
            </a:endParaRPr>
          </a:p>
          <a:p>
            <a:pPr algn="l"/>
            <a:r>
              <a:rPr lang="ko-KR" altLang="en-US" b="1" i="0" dirty="0">
                <a:solidFill>
                  <a:schemeClr val="bg1"/>
                </a:solidFill>
                <a:effectLst/>
                <a:latin typeface="-apple-system"/>
              </a:rPr>
              <a:t>장애격리</a:t>
            </a:r>
            <a:endParaRPr lang="en-US" altLang="ko-KR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endParaRPr lang="ko-KR" altLang="en-US" sz="1400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bg1"/>
                </a:solidFill>
                <a:effectLst/>
                <a:latin typeface="-apple-system"/>
              </a:rPr>
              <a:t>상점관리 기능이 수행되지 않더라도 주문은 </a:t>
            </a:r>
            <a:r>
              <a:rPr lang="en-US" altLang="ko-KR" sz="1400" b="1" i="0" dirty="0">
                <a:solidFill>
                  <a:schemeClr val="bg1"/>
                </a:solidFill>
                <a:effectLst/>
                <a:latin typeface="-apple-system"/>
              </a:rPr>
              <a:t>365</a:t>
            </a:r>
            <a:r>
              <a:rPr lang="ko-KR" altLang="en-US" sz="1400" b="1" i="0" dirty="0">
                <a:solidFill>
                  <a:schemeClr val="bg1"/>
                </a:solidFill>
                <a:effectLst/>
                <a:latin typeface="-apple-system"/>
              </a:rPr>
              <a:t>일 </a:t>
            </a:r>
            <a:r>
              <a:rPr lang="en-US" altLang="ko-KR" sz="1400" b="1" i="0" dirty="0">
                <a:solidFill>
                  <a:schemeClr val="bg1"/>
                </a:solidFill>
                <a:effectLst/>
                <a:latin typeface="-apple-system"/>
              </a:rPr>
              <a:t>24</a:t>
            </a:r>
            <a:r>
              <a:rPr lang="ko-KR" altLang="en-US" sz="1400" b="1" i="0" dirty="0">
                <a:solidFill>
                  <a:schemeClr val="bg1"/>
                </a:solidFill>
                <a:effectLst/>
                <a:latin typeface="-apple-system"/>
              </a:rPr>
              <a:t>시간 받을 수 있어야 한다 </a:t>
            </a:r>
            <a:r>
              <a:rPr lang="en-US" altLang="ko-US" sz="1400" b="1" i="0" dirty="0">
                <a:solidFill>
                  <a:schemeClr val="bg1"/>
                </a:solidFill>
                <a:effectLst/>
                <a:latin typeface="-apple-system"/>
              </a:rPr>
              <a:t>Async (event-driven), Eventual Consistency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bg1"/>
                </a:solidFill>
                <a:effectLst/>
                <a:latin typeface="-apple-system"/>
              </a:rPr>
              <a:t>결제시스템이 </a:t>
            </a:r>
            <a:r>
              <a:rPr lang="ko-KR" altLang="en-US" sz="1400" b="1" i="0" dirty="0" err="1">
                <a:solidFill>
                  <a:schemeClr val="bg1"/>
                </a:solidFill>
                <a:effectLst/>
                <a:latin typeface="-apple-system"/>
              </a:rPr>
              <a:t>과중되면</a:t>
            </a:r>
            <a:r>
              <a:rPr lang="ko-KR" altLang="en-US" sz="1400" b="1" i="0" dirty="0">
                <a:solidFill>
                  <a:schemeClr val="bg1"/>
                </a:solidFill>
                <a:effectLst/>
                <a:latin typeface="-apple-system"/>
              </a:rPr>
              <a:t> 사용자를 잠시동안 받지 않고 결제를 잠시후에 하도록 유도한다 </a:t>
            </a:r>
            <a:r>
              <a:rPr lang="en-US" altLang="ko-US" sz="1400" b="1" i="0" dirty="0">
                <a:solidFill>
                  <a:schemeClr val="bg1"/>
                </a:solidFill>
                <a:effectLst/>
                <a:latin typeface="-apple-system"/>
              </a:rPr>
              <a:t>Circuit breaker, fallback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US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ko-KR" altLang="en-US" b="1" i="0" dirty="0">
                <a:solidFill>
                  <a:schemeClr val="bg1"/>
                </a:solidFill>
                <a:effectLst/>
                <a:latin typeface="-apple-system"/>
              </a:rPr>
              <a:t>성능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bg1"/>
                </a:solidFill>
                <a:effectLst/>
                <a:latin typeface="-apple-system"/>
              </a:rPr>
              <a:t>고객이 자주 상점관리에서 확인할 수 있는 배달상태를 주문시스템</a:t>
            </a:r>
            <a:r>
              <a:rPr lang="en-US" altLang="ko-KR" sz="1400" b="1" i="0" dirty="0">
                <a:solidFill>
                  <a:schemeClr val="bg1"/>
                </a:solidFill>
                <a:effectLst/>
                <a:latin typeface="-apple-system"/>
              </a:rPr>
              <a:t>(</a:t>
            </a:r>
            <a:r>
              <a:rPr lang="ko-KR" altLang="en-US" sz="1400" b="1" i="0" dirty="0" err="1">
                <a:solidFill>
                  <a:schemeClr val="bg1"/>
                </a:solidFill>
                <a:effectLst/>
                <a:latin typeface="-apple-system"/>
              </a:rPr>
              <a:t>프론트엔드</a:t>
            </a:r>
            <a:r>
              <a:rPr lang="en-US" altLang="ko-KR" sz="1400" b="1" i="0" dirty="0">
                <a:solidFill>
                  <a:schemeClr val="bg1"/>
                </a:solidFill>
                <a:effectLst/>
                <a:latin typeface="-apple-system"/>
              </a:rPr>
              <a:t>)</a:t>
            </a:r>
            <a:r>
              <a:rPr lang="ko-KR" altLang="en-US" sz="1400" b="1" i="0" dirty="0">
                <a:solidFill>
                  <a:schemeClr val="bg1"/>
                </a:solidFill>
                <a:effectLst/>
                <a:latin typeface="-apple-system"/>
              </a:rPr>
              <a:t>에서 확인할 수 있어야 한다 </a:t>
            </a:r>
            <a:r>
              <a:rPr lang="en-US" altLang="ko-US" sz="1400" b="1" i="0" dirty="0">
                <a:solidFill>
                  <a:schemeClr val="bg1"/>
                </a:solidFill>
                <a:effectLst/>
                <a:latin typeface="-apple-system"/>
              </a:rPr>
              <a:t>CQRS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400" b="1" i="0" dirty="0">
                <a:solidFill>
                  <a:schemeClr val="bg1"/>
                </a:solidFill>
                <a:effectLst/>
                <a:latin typeface="-apple-system"/>
              </a:rPr>
              <a:t>배달상태가 </a:t>
            </a:r>
            <a:r>
              <a:rPr lang="ko-KR" altLang="en-US" sz="1400" b="1" i="0" dirty="0" err="1">
                <a:solidFill>
                  <a:schemeClr val="bg1"/>
                </a:solidFill>
                <a:effectLst/>
                <a:latin typeface="-apple-system"/>
              </a:rPr>
              <a:t>바뀔때마다</a:t>
            </a:r>
            <a:r>
              <a:rPr lang="ko-KR" altLang="en-US" sz="1400" b="1" i="0" dirty="0">
                <a:solidFill>
                  <a:schemeClr val="bg1"/>
                </a:solidFill>
                <a:effectLst/>
                <a:latin typeface="-apple-system"/>
              </a:rPr>
              <a:t> 카톡 등으로 알림을 줄 수 있어야 한다 </a:t>
            </a:r>
            <a:r>
              <a:rPr lang="en-US" altLang="ko-US" sz="1400" b="1" i="0" dirty="0">
                <a:solidFill>
                  <a:schemeClr val="bg1"/>
                </a:solidFill>
                <a:effectLst/>
                <a:latin typeface="-apple-system"/>
              </a:rPr>
              <a:t>Event driven</a:t>
            </a:r>
          </a:p>
          <a:p>
            <a:pPr algn="l"/>
            <a:endParaRPr lang="en-US" altLang="ko-US" b="1" i="0" dirty="0">
              <a:solidFill>
                <a:schemeClr val="bg1"/>
              </a:solidFill>
              <a:effectLst/>
              <a:latin typeface="-apple-system"/>
            </a:endParaRPr>
          </a:p>
          <a:p>
            <a:pPr algn="l"/>
            <a:r>
              <a:rPr lang="ko-KR" altLang="en-US" b="1" i="0" dirty="0" err="1">
                <a:solidFill>
                  <a:schemeClr val="bg1"/>
                </a:solidFill>
                <a:effectLst/>
                <a:latin typeface="-apple-system"/>
              </a:rPr>
              <a:t>바운디드</a:t>
            </a:r>
            <a:r>
              <a:rPr lang="ko-KR" altLang="en-US" b="1" i="0" dirty="0">
                <a:solidFill>
                  <a:schemeClr val="bg1"/>
                </a:solidFill>
                <a:effectLst/>
                <a:latin typeface="-apple-system"/>
              </a:rPr>
              <a:t> 컨텍스트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altLang="ko-US" sz="1400" b="1" i="0" dirty="0">
                <a:solidFill>
                  <a:schemeClr val="bg1"/>
                </a:solidFill>
                <a:effectLst/>
                <a:latin typeface="-apple-system"/>
              </a:rPr>
              <a:t>front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altLang="ko-US" sz="1400" b="1" i="0" dirty="0">
                <a:solidFill>
                  <a:schemeClr val="bg1"/>
                </a:solidFill>
                <a:effectLst/>
                <a:latin typeface="-apple-system"/>
              </a:rPr>
              <a:t>store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altLang="ko-US" sz="1400" b="1" i="0" dirty="0">
                <a:solidFill>
                  <a:schemeClr val="bg1"/>
                </a:solidFill>
                <a:effectLst/>
                <a:latin typeface="-apple-system"/>
              </a:rPr>
              <a:t>rider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altLang="ko-US" sz="1400" b="1" i="0" dirty="0">
                <a:solidFill>
                  <a:schemeClr val="bg1"/>
                </a:solidFill>
                <a:effectLst/>
                <a:latin typeface="-apple-system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995073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생성 시작</a:t>
            </a:r>
            <a:endParaRPr kumimoji="1" lang="ko-US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7CD867-0892-F87A-12E9-325096995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971" y="1571834"/>
            <a:ext cx="9534057" cy="41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013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SW </a:t>
            </a:r>
            <a:r>
              <a:rPr kumimoji="1" lang="ko-KR" altLang="en-US" dirty="0"/>
              <a:t>개발 단계별 메뉴들</a:t>
            </a:r>
            <a:endParaRPr kumimoji="1" lang="ko-US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521DA5-A936-1D49-051D-954A29AB5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65"/>
          <a:stretch/>
        </p:blipFill>
        <p:spPr>
          <a:xfrm>
            <a:off x="907141" y="1624544"/>
            <a:ext cx="9853008" cy="476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924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페르소나 생성</a:t>
            </a:r>
            <a:endParaRPr kumimoji="1" lang="ko-US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82895C7-61A3-233E-DF6F-B904E64EB209}"/>
              </a:ext>
            </a:extLst>
          </p:cNvPr>
          <p:cNvGrpSpPr/>
          <p:nvPr/>
        </p:nvGrpSpPr>
        <p:grpSpPr>
          <a:xfrm>
            <a:off x="907141" y="1295783"/>
            <a:ext cx="7951673" cy="5211342"/>
            <a:chOff x="907141" y="1295783"/>
            <a:chExt cx="7951673" cy="5211342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F8E96B-A80D-8270-89EA-77972498C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2156"/>
            <a:stretch/>
          </p:blipFill>
          <p:spPr>
            <a:xfrm>
              <a:off x="907141" y="1295783"/>
              <a:ext cx="7926742" cy="4953279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DF41235-1F26-1206-0434-5E6FBC694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311" y="4082442"/>
              <a:ext cx="7874503" cy="2424683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B4876C8-DC41-DEDE-CC71-E595803CB54C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AC44E1F-279B-A218-D145-27861123F365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E1B3F6EE-1623-A0A1-0029-6BAB369F24EF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56A13166-3CF8-9635-E1A9-4EF231F07EC6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3E251A7-1C9B-2D9E-5D9C-0916E2DD3DE1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5A605B-AE20-770F-C8A5-44D19DFE5C5B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13E48C0-363C-388A-F51D-BF97022A085F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B31DBA7-252E-D30D-7B9F-084F56736ACA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6509F8F-225A-27DC-6D22-BF582DA2AE23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A303527-4B23-0FCC-CAE0-698C492DA996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8D0A272-6AEB-0E80-EDDF-A33BC594E569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1E40C1E-223C-2173-99B3-04FAED481129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C43293E-442E-8109-104F-5A730A0D8C66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D8360232-7C1A-07F5-8AEA-C2CF19EA2ADC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8CA7CDA6-92A9-78A1-6463-84FF767B334C}"/>
              </a:ext>
            </a:extLst>
          </p:cNvPr>
          <p:cNvSpPr/>
          <p:nvPr/>
        </p:nvSpPr>
        <p:spPr>
          <a:xfrm>
            <a:off x="984312" y="2051623"/>
            <a:ext cx="1205996" cy="1605977"/>
          </a:xfrm>
          <a:prstGeom prst="roundRect">
            <a:avLst/>
          </a:prstGeom>
          <a:noFill/>
          <a:ln w="57150">
            <a:solidFill>
              <a:srgbClr val="553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759B9-732C-003C-9095-39ED8F6AB005}"/>
              </a:ext>
            </a:extLst>
          </p:cNvPr>
          <p:cNvSpPr txBox="1"/>
          <p:nvPr/>
        </p:nvSpPr>
        <p:spPr>
          <a:xfrm>
            <a:off x="9525317" y="953257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Opportunity Discovery 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178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0D48B-63F4-5541-8BCC-AC76F306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US" altLang="en-US" dirty="0"/>
              <a:t>고객</a:t>
            </a:r>
            <a:r>
              <a:rPr kumimoji="1" lang="ko-KR" altLang="en-US" dirty="0"/>
              <a:t> 여정 맵 생성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일반 사용자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6FC646-C2C8-0559-C517-9844381B4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1" y="1485800"/>
            <a:ext cx="10583252" cy="482860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E7D4DE61-ADCE-F011-8104-8E0BD9780E1F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6A4AF22-9063-8722-7E36-0A0B10FAA907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6455A6C-791E-F4C0-F2C0-9D72CF9F082B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4E6CB8B-49DB-5E73-30C7-5CE62860437F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04D9FB-9C51-22CC-E8CC-DEF3093187CC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D837E8-026A-2C1C-AD79-601E846EE3B7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419839-A393-C58D-0B68-1B3FAB9D6F79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9B923769-94E1-2172-9877-2F5D473382E4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BBB0CA95-3862-1EE7-5ACC-A53DAEE74631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FD623C2-BE4A-38BD-B043-DA5EB7D0AB90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A47D5D9-FBD4-A424-A01D-B172E079B8F3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D46A684-4087-68E1-4E7D-A921B761B861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7B1A1212-58B6-A450-B9B0-454D7ED564C6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FB19A699-C13E-2AA6-FC18-3295BCEF8816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BCC55D-EC92-312C-CE2C-9B988297C0E1}"/>
              </a:ext>
            </a:extLst>
          </p:cNvPr>
          <p:cNvSpPr txBox="1"/>
          <p:nvPr/>
        </p:nvSpPr>
        <p:spPr>
          <a:xfrm>
            <a:off x="9525317" y="953257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Opportunity Discovery 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6049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10D48B-63F4-5541-8BCC-AC76F306E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US" altLang="en-US" dirty="0"/>
              <a:t>고객</a:t>
            </a:r>
            <a:r>
              <a:rPr kumimoji="1" lang="ko-KR" altLang="en-US" dirty="0"/>
              <a:t> 여정 맵 생성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점주</a:t>
            </a:r>
            <a:endParaRPr kumimoji="1" lang="ko-US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379A6E-F159-7C1F-6DD2-8503C2608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1" y="1430537"/>
            <a:ext cx="9497151" cy="488387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310E27D-F162-B204-55D3-3C5A3D4F2597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674CF96-7579-4F39-2AC8-7617D633D4FD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73EA2DA-42F3-F38C-2F5A-668310BBBC31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39CCA7E-B383-A735-A534-F3E7D560CF55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F145A5-1EC8-57FC-87C0-DBDD6447E0F6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895311-E615-D88A-293B-BCF2690285D0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7319E1-3CDC-2E58-2D88-0E13D9905BCE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B451770D-0CB5-E79D-ED38-9B8C730B71AF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7E933A6-133F-B3A9-0E82-212E84594553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6E40F06-DDE9-E878-B446-F283BBDF1D5D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A1FA1285-BDDF-78A1-1559-E6045ABAB523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5388233-C1DC-6D9C-E841-3519C8823503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D4DA582-BC31-B86A-4D47-38D10FE0E441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9B4F0FF-54B5-2900-BF77-B3C59C4F6F8D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61A2D4A-CD84-A620-D65E-52E950B431A2}"/>
              </a:ext>
            </a:extLst>
          </p:cNvPr>
          <p:cNvSpPr txBox="1"/>
          <p:nvPr/>
        </p:nvSpPr>
        <p:spPr>
          <a:xfrm>
            <a:off x="9525317" y="953257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Opportunity Discovery 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5466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4AFF7-A9CE-F06D-6B4F-FAE2F94C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US" altLang="en-US" dirty="0"/>
              <a:t>고객</a:t>
            </a:r>
            <a:r>
              <a:rPr kumimoji="1" lang="ko-KR" altLang="en-US" dirty="0"/>
              <a:t> 여정 맵 생성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라이더</a:t>
            </a:r>
            <a:endParaRPr kumimoji="1" lang="ko-US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738A66-2C0E-EC06-3790-D37B6980B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33" y="1442720"/>
            <a:ext cx="9531563" cy="4871688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657F2D1-BF3C-7F04-52E8-C904A0158331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D75CFE3-F924-47A0-00F7-5E7F11EDAAEE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5AD7703-C1B1-C1D6-234C-A8AE85587270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12CC3BF-B76B-9D3A-C15E-2CA8C571075F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5F4FB0-8B66-E33B-D2E1-FC433215BBAD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C94C40-59EE-A258-01B2-316EEF73A0F3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2D7A318-7119-7FE3-DAE8-16AB2EA22CCB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22DD833D-49F6-8679-8C8E-0B0CF73A353A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16DA3382-2C2C-13EA-4ED4-DB32DFAD39C1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641CB04A-A975-475A-6B59-7B1ADF47CBA6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B3BEB63F-28DA-0763-1089-8A7DB2F7993E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EA075716-EE05-A914-F3F1-6051CBFD770D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B65A5EF-3021-F315-20F0-A97ACE443032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1CD6A41-19CD-E183-FACA-4F1E533CE757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B9D5B5E-C749-BECD-26C9-F4AD84B826A6}"/>
              </a:ext>
            </a:extLst>
          </p:cNvPr>
          <p:cNvSpPr txBox="1"/>
          <p:nvPr/>
        </p:nvSpPr>
        <p:spPr>
          <a:xfrm>
            <a:off x="9525317" y="953257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Opportunity Discovery 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9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A34C7-4B10-5D29-0023-232828AB6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BFF2A70E-82DA-AF67-F122-3B799CA35A6E}"/>
              </a:ext>
            </a:extLst>
          </p:cNvPr>
          <p:cNvSpPr/>
          <p:nvPr/>
        </p:nvSpPr>
        <p:spPr>
          <a:xfrm rot="16200000">
            <a:off x="3115825" y="-3139558"/>
            <a:ext cx="6994425" cy="13259997"/>
          </a:xfrm>
          <a:prstGeom prst="rect">
            <a:avLst/>
          </a:prstGeom>
          <a:solidFill>
            <a:srgbClr val="675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F012164-AA8A-947E-7DF4-79BF3EE1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solidFill>
                  <a:schemeClr val="bg1"/>
                </a:solidFill>
              </a:rPr>
              <a:t>Overview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13B885-0672-7471-DA2D-91613D7CBA6D}"/>
              </a:ext>
            </a:extLst>
          </p:cNvPr>
          <p:cNvCxnSpPr/>
          <p:nvPr/>
        </p:nvCxnSpPr>
        <p:spPr>
          <a:xfrm>
            <a:off x="2132789" y="5904690"/>
            <a:ext cx="10244137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A6266AB-232C-9CE5-AC75-542A2CEED176}"/>
              </a:ext>
            </a:extLst>
          </p:cNvPr>
          <p:cNvCxnSpPr>
            <a:cxnSpLocks/>
          </p:cNvCxnSpPr>
          <p:nvPr/>
        </p:nvCxnSpPr>
        <p:spPr>
          <a:xfrm flipV="1">
            <a:off x="2174828" y="1679528"/>
            <a:ext cx="0" cy="426720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5342C9-8691-60ED-83EB-F74651614A4B}"/>
              </a:ext>
            </a:extLst>
          </p:cNvPr>
          <p:cNvSpPr txBox="1"/>
          <p:nvPr/>
        </p:nvSpPr>
        <p:spPr>
          <a:xfrm>
            <a:off x="3255211" y="61446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b="1" dirty="0">
                <a:solidFill>
                  <a:schemeClr val="bg1"/>
                </a:solidFill>
              </a:rPr>
              <a:t>기획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20AE9-A1F1-80C7-170D-752F2AF351BD}"/>
              </a:ext>
            </a:extLst>
          </p:cNvPr>
          <p:cNvSpPr txBox="1"/>
          <p:nvPr/>
        </p:nvSpPr>
        <p:spPr>
          <a:xfrm>
            <a:off x="7991467" y="61446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b="1" dirty="0">
                <a:solidFill>
                  <a:schemeClr val="bg1"/>
                </a:solidFill>
              </a:rPr>
              <a:t>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23F96-D7F5-0B10-AE1F-7FCB6712C361}"/>
              </a:ext>
            </a:extLst>
          </p:cNvPr>
          <p:cNvSpPr txBox="1"/>
          <p:nvPr/>
        </p:nvSpPr>
        <p:spPr>
          <a:xfrm>
            <a:off x="10396454" y="614647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b="1" dirty="0">
                <a:solidFill>
                  <a:schemeClr val="bg1"/>
                </a:solidFill>
              </a:rPr>
              <a:t>운영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ED3A25-6DCE-B70F-8E10-BC5FD04AFC2D}"/>
              </a:ext>
            </a:extLst>
          </p:cNvPr>
          <p:cNvSpPr txBox="1"/>
          <p:nvPr/>
        </p:nvSpPr>
        <p:spPr>
          <a:xfrm>
            <a:off x="689281" y="453587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b="1" dirty="0">
                <a:solidFill>
                  <a:schemeClr val="bg1"/>
                </a:solidFill>
              </a:rPr>
              <a:t>반자율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C04E79-A5A9-C24A-EF73-ED143B1C8E4F}"/>
              </a:ext>
            </a:extLst>
          </p:cNvPr>
          <p:cNvSpPr txBox="1"/>
          <p:nvPr/>
        </p:nvSpPr>
        <p:spPr>
          <a:xfrm>
            <a:off x="672297" y="313784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b="1" dirty="0">
                <a:solidFill>
                  <a:schemeClr val="bg1"/>
                </a:solidFill>
              </a:rPr>
              <a:t>전자율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4C005D-469C-4397-5810-F818862C7316}"/>
              </a:ext>
            </a:extLst>
          </p:cNvPr>
          <p:cNvSpPr txBox="1"/>
          <p:nvPr/>
        </p:nvSpPr>
        <p:spPr>
          <a:xfrm>
            <a:off x="672296" y="1923083"/>
            <a:ext cx="1277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US" altLang="en-US" b="1" dirty="0">
                <a:solidFill>
                  <a:schemeClr val="bg1"/>
                </a:solidFill>
              </a:rPr>
              <a:t>멀티</a:t>
            </a:r>
            <a:endParaRPr kumimoji="1" lang="en-US" altLang="ko-US" b="1" dirty="0">
              <a:solidFill>
                <a:schemeClr val="bg1"/>
              </a:solidFill>
            </a:endParaRPr>
          </a:p>
          <a:p>
            <a:r>
              <a:rPr kumimoji="1" lang="ko-US" altLang="en-US" b="1" dirty="0">
                <a:solidFill>
                  <a:schemeClr val="bg1"/>
                </a:solidFill>
              </a:rPr>
              <a:t>에이젼트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B3079D-E753-6B6B-DBFE-9D6EDD98BC92}"/>
              </a:ext>
            </a:extLst>
          </p:cNvPr>
          <p:cNvGrpSpPr/>
          <p:nvPr/>
        </p:nvGrpSpPr>
        <p:grpSpPr>
          <a:xfrm>
            <a:off x="6721236" y="3272544"/>
            <a:ext cx="1357808" cy="1191271"/>
            <a:chOff x="5451566" y="5380720"/>
            <a:chExt cx="1357808" cy="1191271"/>
          </a:xfrm>
        </p:grpSpPr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C0159197-9ECF-085D-5207-1A534F03F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89939" y="5380720"/>
              <a:ext cx="881062" cy="88106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B8AFEB-686C-1CEC-C394-D1044FBC782A}"/>
                </a:ext>
              </a:extLst>
            </p:cNvPr>
            <p:cNvSpPr txBox="1"/>
            <p:nvPr/>
          </p:nvSpPr>
          <p:spPr>
            <a:xfrm>
              <a:off x="5451566" y="6202659"/>
              <a:ext cx="1357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b="1" dirty="0">
                  <a:solidFill>
                    <a:schemeClr val="bg1"/>
                  </a:solidFill>
                </a:rPr>
                <a:t>Cursor IDE</a:t>
              </a:r>
              <a:endParaRPr kumimoji="1" lang="ko-US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305F84C-4EC6-56B3-F6FC-87F046D1AE1D}"/>
              </a:ext>
            </a:extLst>
          </p:cNvPr>
          <p:cNvGrpSpPr/>
          <p:nvPr/>
        </p:nvGrpSpPr>
        <p:grpSpPr>
          <a:xfrm>
            <a:off x="8079044" y="2782761"/>
            <a:ext cx="1685077" cy="1274191"/>
            <a:chOff x="7096623" y="5297800"/>
            <a:chExt cx="1685077" cy="127419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1B73CC5-621B-78B9-774E-83160EF68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398358" y="5297800"/>
              <a:ext cx="964642" cy="96464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C91B0-7E5B-505F-EB55-0CE01A8FE866}"/>
                </a:ext>
              </a:extLst>
            </p:cNvPr>
            <p:cNvSpPr txBox="1"/>
            <p:nvPr/>
          </p:nvSpPr>
          <p:spPr>
            <a:xfrm>
              <a:off x="7096623" y="6202659"/>
              <a:ext cx="16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b="1" dirty="0">
                  <a:solidFill>
                    <a:schemeClr val="bg1"/>
                  </a:solidFill>
                </a:rPr>
                <a:t>GPT-Engineer</a:t>
              </a:r>
              <a:endParaRPr kumimoji="1" lang="ko-US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5B39BE-E7D5-AB47-7C9A-5612BD7C7FBB}"/>
              </a:ext>
            </a:extLst>
          </p:cNvPr>
          <p:cNvGrpSpPr/>
          <p:nvPr/>
        </p:nvGrpSpPr>
        <p:grpSpPr>
          <a:xfrm>
            <a:off x="6995631" y="4096752"/>
            <a:ext cx="1477994" cy="1469004"/>
            <a:chOff x="3686323" y="5156337"/>
            <a:chExt cx="1477994" cy="1469004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4C3E671-5369-D75B-6FEA-0FA255EB55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275" y1="72831" x2="85277" y2="26515"/>
                          <a14:foregroundMark x1="54227" y1="72348" x2="80904" y2="73864"/>
                          <a14:foregroundMark x1="47230" y1="18182" x2="52041" y2="19697"/>
                          <a14:foregroundMark x1="61224" y1="76515" x2="81487" y2="78030"/>
                          <a14:foregroundMark x1="82507" y1="72348" x2="83090" y2="80682"/>
                          <a14:foregroundMark x1="83673" y1="61364" x2="83673" y2="75000"/>
                          <a14:foregroundMark x1="84111" y1="61364" x2="84111" y2="75000"/>
                          <a14:foregroundMark x1="46210" y1="58333" x2="39883" y2="61323"/>
                          <a14:foregroundMark x1="36764" y1="71138" x2="36589" y2="72348"/>
                          <a14:foregroundMark x1="39213" y1="54167" x2="38588" y2="58501"/>
                          <a14:foregroundMark x1="39736" y1="70874" x2="77697" y2="73864"/>
                          <a14:foregroundMark x1="44606" y1="83333" x2="65598" y2="83333"/>
                          <a14:foregroundMark x1="65598" y1="83333" x2="77697" y2="82197"/>
                          <a14:foregroundMark x1="37609" y1="28030" x2="64431" y2="28030"/>
                          <a14:foregroundMark x1="71283" y1="30682" x2="76093" y2="30682"/>
                          <a14:foregroundMark x1="71283" y1="29167" x2="75656" y2="29167"/>
                          <a14:foregroundMark x1="82070" y1="64015" x2="82070" y2="78030"/>
                          <a14:backgroundMark x1="34111" y1="34091" x2="36297" y2="57576"/>
                          <a14:backgroundMark x1="35569" y1="69318" x2="39359" y2="80682"/>
                          <a14:backgroundMark x1="35569" y1="60227" x2="40087" y2="70076"/>
                          <a14:backgroundMark x1="27259" y1="83712" x2="41983" y2="78030"/>
                        </a14:backgroundRemoval>
                      </a14:imgEffect>
                    </a14:imgLayer>
                  </a14:imgProps>
                </a:ext>
              </a:extLst>
            </a:blip>
            <a:srcRect r="61281"/>
            <a:stretch/>
          </p:blipFill>
          <p:spPr>
            <a:xfrm>
              <a:off x="3686323" y="5156337"/>
              <a:ext cx="1477994" cy="14690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28146C-955F-542F-C365-044519089828}"/>
                </a:ext>
              </a:extLst>
            </p:cNvPr>
            <p:cNvSpPr txBox="1"/>
            <p:nvPr/>
          </p:nvSpPr>
          <p:spPr>
            <a:xfrm>
              <a:off x="4081288" y="6216209"/>
              <a:ext cx="978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b="1" dirty="0">
                  <a:solidFill>
                    <a:schemeClr val="bg1"/>
                  </a:solidFill>
                </a:rPr>
                <a:t>Copilot</a:t>
              </a:r>
              <a:endParaRPr kumimoji="1" lang="ko-US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FABEB7BA-0264-EE7B-A679-6808D1DE02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375" b="89583" l="9854" r="94161">
                        <a14:foregroundMark x1="27372" y1="45833" x2="83577" y2="56250"/>
                        <a14:foregroundMark x1="83577" y1="56250" x2="94161" y2="51042"/>
                        <a14:foregroundMark x1="9489" y1="57292" x2="17518" y2="76042"/>
                        <a14:backgroundMark x1="41606" y1="17708" x2="71168" y2="19792"/>
                        <a14:backgroundMark x1="72628" y1="22917" x2="81022" y2="22917"/>
                        <a14:backgroundMark x1="36496" y1="83333" x2="70073" y2="85417"/>
                        <a14:backgroundMark x1="70073" y1="85417" x2="91606" y2="83333"/>
                        <a14:backgroundMark x1="27372" y1="19792" x2="49635" y2="229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75947" y="1890462"/>
            <a:ext cx="1739900" cy="609600"/>
          </a:xfrm>
          <a:prstGeom prst="rect">
            <a:avLst/>
          </a:prstGeom>
        </p:spPr>
      </p:pic>
      <p:pic>
        <p:nvPicPr>
          <p:cNvPr id="22" name="Picture 6" descr="AutoGen Advanced Tutorial - Build Incredible AI AGENT Teams - YouTube">
            <a:extLst>
              <a:ext uri="{FF2B5EF4-FFF2-40B4-BE49-F238E27FC236}">
                <a16:creationId xmlns:a16="http://schemas.microsoft.com/office/drawing/2014/main" id="{2091D2EF-31F8-944D-F3FC-10C692D32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965" y="1857377"/>
            <a:ext cx="1150766" cy="64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698DD51-D2E6-910A-F4E8-EE27583059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73625" y="1839582"/>
            <a:ext cx="934264" cy="6112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95A6393-A743-CCD7-B298-15D144E7359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" t="1458" r="87352" b="88844"/>
          <a:stretch/>
        </p:blipFill>
        <p:spPr>
          <a:xfrm>
            <a:off x="2492091" y="4490244"/>
            <a:ext cx="1535445" cy="571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6AEEC2A-720B-DA51-0C83-3F8DC5A605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33103" y="4557462"/>
            <a:ext cx="1678737" cy="53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4AC92CA-EEDA-F93A-9DFF-050139204689}"/>
              </a:ext>
            </a:extLst>
          </p:cNvPr>
          <p:cNvSpPr txBox="1"/>
          <p:nvPr/>
        </p:nvSpPr>
        <p:spPr>
          <a:xfrm>
            <a:off x="9847315" y="4505728"/>
            <a:ext cx="1300356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US" sz="2000" dirty="0" err="1"/>
              <a:t>Kubectl.ai</a:t>
            </a:r>
            <a:endParaRPr kumimoji="1" lang="ko-US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214A30-DC81-80DA-483E-E72CC96023C3}"/>
              </a:ext>
            </a:extLst>
          </p:cNvPr>
          <p:cNvSpPr txBox="1"/>
          <p:nvPr/>
        </p:nvSpPr>
        <p:spPr>
          <a:xfrm>
            <a:off x="11042785" y="3421231"/>
            <a:ext cx="1027845" cy="40011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kumimoji="1" lang="en-US" altLang="ko-US" sz="2000" dirty="0"/>
              <a:t>k8sGPT</a:t>
            </a:r>
            <a:endParaRPr kumimoji="1" lang="ko-US" altLang="en-US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643572-A742-DFBE-C1E6-2C20D28BC29C}"/>
              </a:ext>
            </a:extLst>
          </p:cNvPr>
          <p:cNvSpPr txBox="1"/>
          <p:nvPr/>
        </p:nvSpPr>
        <p:spPr>
          <a:xfrm>
            <a:off x="5618423" y="61446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b="1" dirty="0">
                <a:solidFill>
                  <a:schemeClr val="bg1"/>
                </a:solidFill>
              </a:rPr>
              <a:t>설계</a:t>
            </a:r>
          </a:p>
        </p:txBody>
      </p:sp>
    </p:spTree>
    <p:extLst>
      <p:ext uri="{BB962C8B-B14F-4D97-AF65-F5344CB8AC3E}">
        <p14:creationId xmlns:p14="http://schemas.microsoft.com/office/powerpoint/2010/main" val="27747246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비즈니스 모델 캔버스</a:t>
            </a:r>
            <a:endParaRPr kumimoji="1" lang="ko-US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521DA5-A936-1D49-051D-954A29AB5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65"/>
          <a:stretch/>
        </p:blipFill>
        <p:spPr>
          <a:xfrm>
            <a:off x="907141" y="1624544"/>
            <a:ext cx="9853008" cy="4767833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6535A3C-8F77-4BFC-9C37-D5E649AC3B3B}"/>
              </a:ext>
            </a:extLst>
          </p:cNvPr>
          <p:cNvSpPr/>
          <p:nvPr/>
        </p:nvSpPr>
        <p:spPr>
          <a:xfrm>
            <a:off x="2913321" y="3429000"/>
            <a:ext cx="1807535" cy="2057400"/>
          </a:xfrm>
          <a:prstGeom prst="roundRect">
            <a:avLst/>
          </a:prstGeom>
          <a:noFill/>
          <a:ln w="57150">
            <a:solidFill>
              <a:srgbClr val="553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690039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612552-FF10-B809-6C2D-3FE852DB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95" y="856191"/>
            <a:ext cx="10741912" cy="565600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7FF08A9-99A0-0D52-939D-88CEFB5F87B1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509A7E7-9E7D-9E71-A3AF-E9E923E13036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D2692B5-2152-D4FD-382D-EB8CD561399D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B56C648-70CC-6134-7313-94B6DACD4B76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B3B6E0-DE4E-9261-33AF-32943C718039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389EBF-367D-59D0-FEBC-7C48BAD160D6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EDC787D-2A6E-749E-8112-CA5E1B6A1BE9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1B8C4A8-1E72-36CA-593D-A162E669074D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4BA8FDF-6374-A3A9-AC68-842B0A17DF1A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F6155A24-3EF7-DDF3-6606-30D5D0C72139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182039E-5008-C03F-217C-B21CD003DE2E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E75F176-CE1E-A05F-07AF-6EBA234417E4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73DB489-5AB0-B192-31A4-8A9E6698817B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09534E4-9704-146A-C2BA-26E4903C201C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55BDA60-1797-850A-BB93-F9A284DF3867}"/>
              </a:ext>
            </a:extLst>
          </p:cNvPr>
          <p:cNvSpPr txBox="1"/>
          <p:nvPr/>
        </p:nvSpPr>
        <p:spPr>
          <a:xfrm>
            <a:off x="9525317" y="953257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Opportunity Discovery 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334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유저 스토리 맵 생성</a:t>
            </a:r>
            <a:endParaRPr kumimoji="1" lang="ko-US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521DA5-A936-1D49-051D-954A29AB5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65"/>
          <a:stretch/>
        </p:blipFill>
        <p:spPr>
          <a:xfrm>
            <a:off x="907141" y="1624544"/>
            <a:ext cx="9853008" cy="4767833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6535A3C-8F77-4BFC-9C37-D5E649AC3B3B}"/>
              </a:ext>
            </a:extLst>
          </p:cNvPr>
          <p:cNvSpPr/>
          <p:nvPr/>
        </p:nvSpPr>
        <p:spPr>
          <a:xfrm>
            <a:off x="4720856" y="3429000"/>
            <a:ext cx="1807535" cy="2057400"/>
          </a:xfrm>
          <a:prstGeom prst="roundRect">
            <a:avLst/>
          </a:prstGeom>
          <a:noFill/>
          <a:ln w="57150">
            <a:solidFill>
              <a:srgbClr val="553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5400950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6D6522-3583-39C7-C108-26986297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유저 스토리 맵 생성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ADF69C-C27A-2EAE-7DD2-7C96461E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141" y="1440021"/>
            <a:ext cx="9523905" cy="487438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D6DA7D03-1F39-4165-50D5-4CF557933538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0900E09-029B-B8C6-8F6B-2833DAD1EA1C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7131B08-7FA1-960B-E1B5-8DA627EEE626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DC483AE-3581-C3ED-A1C0-3B94C06E923A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3FCF7E-53E3-28D6-AD5D-FD79B8CA5D0E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733ED2-C37E-C7A5-08C2-A1BB8A44DBA6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E425F8-73AE-CADA-C702-59C20838871A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4B633CA-ABB1-7FE9-4D8A-3C878F05846C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EEFE712-8323-B44D-B2BE-E6A56E9756BF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A64A0C1-095E-84D6-773D-4009CA116E38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77515F8-7A9E-9795-3821-2D47089CE807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F4091504-945B-6CE1-7FF0-46A5A7AECC8A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0D72E8CB-F2ED-2DC0-BB8A-1F9BB6BCA4EB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11AD452-EAC8-A47E-E3F7-0D3A8C3A0ADC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4F0CAC-0892-F677-3049-17D62EBB39AA}"/>
              </a:ext>
            </a:extLst>
          </p:cNvPr>
          <p:cNvSpPr txBox="1"/>
          <p:nvPr/>
        </p:nvSpPr>
        <p:spPr>
          <a:xfrm>
            <a:off x="9525317" y="978772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Requirement Capturing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1421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스토밍</a:t>
            </a:r>
            <a:endParaRPr kumimoji="1" lang="ko-US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521DA5-A936-1D49-051D-954A29AB5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65"/>
          <a:stretch/>
        </p:blipFill>
        <p:spPr>
          <a:xfrm>
            <a:off x="907141" y="1624544"/>
            <a:ext cx="9853008" cy="4767833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6535A3C-8F77-4BFC-9C37-D5E649AC3B3B}"/>
              </a:ext>
            </a:extLst>
          </p:cNvPr>
          <p:cNvSpPr/>
          <p:nvPr/>
        </p:nvSpPr>
        <p:spPr>
          <a:xfrm>
            <a:off x="6422059" y="3429000"/>
            <a:ext cx="1807535" cy="2057400"/>
          </a:xfrm>
          <a:prstGeom prst="roundRect">
            <a:avLst/>
          </a:prstGeom>
          <a:noFill/>
          <a:ln w="57150">
            <a:solidFill>
              <a:srgbClr val="553C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127998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>
            <a:extLst>
              <a:ext uri="{FF2B5EF4-FFF2-40B4-BE49-F238E27FC236}">
                <a16:creationId xmlns:a16="http://schemas.microsoft.com/office/drawing/2014/main" id="{AD7656FA-FCDC-F371-3C7A-7032A1F75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581" y="1523625"/>
            <a:ext cx="10222143" cy="498988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 err="1"/>
              <a:t>이벤트스토밍</a:t>
            </a:r>
            <a:r>
              <a:rPr kumimoji="1" lang="ko-KR" altLang="en-US" dirty="0"/>
              <a:t> 모델 생성</a:t>
            </a:r>
            <a:endParaRPr kumimoji="1" lang="ko-US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8F3650-C075-E803-C436-A078F797E03E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7382192-B37D-A72E-09DD-62610D85AA11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2CE0D7B-9D0A-5D78-79B7-B1DDA72F8F88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97A662E-9918-00E7-E596-096A07F4ABBC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A8F7D7-C2D8-22CF-0EA7-8DCF26F10141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7F24CF-183A-9A18-1659-2F134DCE8B85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6A8D8-8175-A761-DB8B-94589F0D7922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E16866E-0707-1F79-0956-D95B3E360D40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BA0CE1E-F100-0A93-1735-C42D0A9176B5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7CFB53B-85A3-366B-C8E0-BF271EF4E117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037F1D2-F688-7F41-AF77-A1895680B18A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8DD38AD-F0FD-83A6-C615-7DE360E1E12F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E89B87B-BFC9-6EDC-3803-6A0347E8B987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05B336A-FB28-69A3-D067-2272A5F77656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60C1B2A-857F-DB5D-90E3-6B446CB8E38C}"/>
              </a:ext>
            </a:extLst>
          </p:cNvPr>
          <p:cNvGrpSpPr/>
          <p:nvPr/>
        </p:nvGrpSpPr>
        <p:grpSpPr>
          <a:xfrm>
            <a:off x="216669" y="5334374"/>
            <a:ext cx="9095041" cy="1362942"/>
            <a:chOff x="209597" y="5082136"/>
            <a:chExt cx="9558031" cy="159353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0C5143-ABA2-E209-23D1-E16EA7D6CD5A}"/>
                </a:ext>
              </a:extLst>
            </p:cNvPr>
            <p:cNvSpPr txBox="1"/>
            <p:nvPr/>
          </p:nvSpPr>
          <p:spPr>
            <a:xfrm>
              <a:off x="5279047" y="6243851"/>
              <a:ext cx="2220310" cy="431818"/>
            </a:xfrm>
            <a:prstGeom prst="rect">
              <a:avLst/>
            </a:prstGeom>
            <a:solidFill>
              <a:srgbClr val="553CC4"/>
            </a:solidFill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>
                  <a:solidFill>
                    <a:schemeClr val="bg1"/>
                  </a:solidFill>
                </a:rPr>
                <a:t>Bounded Contexts</a:t>
              </a:r>
              <a:endParaRPr kumimoji="1" lang="ko-US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2A359563-9204-5271-DACA-8D400265E3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34270" y="5152163"/>
              <a:ext cx="2433358" cy="10758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A4110EEC-DCF2-37E7-B4A9-FF8424C591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20343" y="5082136"/>
              <a:ext cx="1037307" cy="11458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77DBED63-37EA-298C-0CBA-21643F09C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5375" y="5082136"/>
              <a:ext cx="103416" cy="1224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6EE4F14-9872-9BEE-1CF9-4BF3352D0140}"/>
                </a:ext>
              </a:extLst>
            </p:cNvPr>
            <p:cNvSpPr txBox="1"/>
            <p:nvPr/>
          </p:nvSpPr>
          <p:spPr>
            <a:xfrm>
              <a:off x="209597" y="5082136"/>
              <a:ext cx="3777342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ko-US" b="0" dirty="0">
                  <a:solidFill>
                    <a:srgbClr val="A31515"/>
                  </a:solidFill>
                  <a:effectLst/>
                  <a:latin typeface="Menlo" panose="020B0609030804020204" pitchFamily="49" charset="0"/>
                </a:rPr>
                <a:t>Please create an event storming model for following service: </a:t>
              </a:r>
              <a:endParaRPr lang="en-US" altLang="ko-US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  <a:p>
              <a:r>
                <a:rPr lang="en-US" altLang="ko-US" b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</a:rPr>
                <a:t>${</a:t>
              </a:r>
              <a:r>
                <a:rPr lang="en-US" altLang="ko-US" b="0" dirty="0" err="1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userStory</a:t>
              </a:r>
              <a:r>
                <a:rPr lang="en-US" altLang="ko-US" b="0" dirty="0">
                  <a:solidFill>
                    <a:srgbClr val="0000FF"/>
                  </a:solidFill>
                  <a:effectLst/>
                  <a:latin typeface="Menlo" panose="020B0609030804020204" pitchFamily="49" charset="0"/>
                </a:rPr>
                <a:t>}</a:t>
              </a:r>
              <a:endParaRPr lang="en-US" altLang="ko-US" b="0" dirty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BDBB45-3CD5-7052-8914-BD2EB68BE897}"/>
              </a:ext>
            </a:extLst>
          </p:cNvPr>
          <p:cNvSpPr txBox="1"/>
          <p:nvPr/>
        </p:nvSpPr>
        <p:spPr>
          <a:xfrm>
            <a:off x="9548477" y="960846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Architecting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43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64623-B855-5538-003C-2195A259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이벤트 </a:t>
            </a:r>
            <a:r>
              <a:rPr kumimoji="1" lang="ko-KR" altLang="en-US" dirty="0" err="1"/>
              <a:t>스토밍</a:t>
            </a:r>
            <a:r>
              <a:rPr kumimoji="1" lang="ko-KR" altLang="en-US" dirty="0"/>
              <a:t> 요소들</a:t>
            </a:r>
            <a:endParaRPr kumimoji="1" lang="ko-US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DB83E-E7A0-1C80-2365-943BA8AABA2F}"/>
              </a:ext>
            </a:extLst>
          </p:cNvPr>
          <p:cNvSpPr txBox="1"/>
          <p:nvPr/>
        </p:nvSpPr>
        <p:spPr>
          <a:xfrm rot="397375">
            <a:off x="8508440" y="1627212"/>
            <a:ext cx="2104679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Aggregate: </a:t>
            </a:r>
            <a:r>
              <a:rPr kumimoji="1" lang="ko-KR" altLang="en-US" dirty="0"/>
              <a:t>데이터</a:t>
            </a:r>
            <a:endParaRPr kumimoji="1" lang="ko-US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A1AF5-0636-8978-DFA6-4134466CFB40}"/>
              </a:ext>
            </a:extLst>
          </p:cNvPr>
          <p:cNvSpPr txBox="1"/>
          <p:nvPr/>
        </p:nvSpPr>
        <p:spPr>
          <a:xfrm rot="20819829">
            <a:off x="1193273" y="2664956"/>
            <a:ext cx="2970685" cy="369332"/>
          </a:xfrm>
          <a:prstGeom prst="rect">
            <a:avLst/>
          </a:prstGeom>
          <a:solidFill>
            <a:srgbClr val="5099F8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Command: </a:t>
            </a:r>
            <a:r>
              <a:rPr kumimoji="1" lang="ko-KR" altLang="en-US" dirty="0">
                <a:solidFill>
                  <a:schemeClr val="bg1"/>
                </a:solidFill>
              </a:rPr>
              <a:t>쓰기 </a:t>
            </a:r>
            <a:r>
              <a:rPr kumimoji="1" lang="en-US" altLang="ko-KR" dirty="0">
                <a:solidFill>
                  <a:schemeClr val="bg1"/>
                </a:solidFill>
              </a:rPr>
              <a:t>API, Input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035D8C1-B7B5-7B47-6709-681B0C8E6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6" t="3644" r="67563" b="43477"/>
          <a:stretch/>
        </p:blipFill>
        <p:spPr>
          <a:xfrm>
            <a:off x="4315034" y="1780674"/>
            <a:ext cx="3340613" cy="4018272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4A5B136-6C00-E60A-FF97-E82BAB1D7BF9}"/>
              </a:ext>
            </a:extLst>
          </p:cNvPr>
          <p:cNvCxnSpPr>
            <a:cxnSpLocks/>
          </p:cNvCxnSpPr>
          <p:nvPr/>
        </p:nvCxnSpPr>
        <p:spPr>
          <a:xfrm flipH="1">
            <a:off x="6422185" y="1957249"/>
            <a:ext cx="2115922" cy="103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D05552-18B7-CD0F-7DD4-1B204D8E1A8A}"/>
              </a:ext>
            </a:extLst>
          </p:cNvPr>
          <p:cNvSpPr txBox="1"/>
          <p:nvPr/>
        </p:nvSpPr>
        <p:spPr>
          <a:xfrm rot="20819829">
            <a:off x="1699350" y="4898678"/>
            <a:ext cx="2474780" cy="369332"/>
          </a:xfrm>
          <a:prstGeom prst="rect">
            <a:avLst/>
          </a:prstGeom>
          <a:solidFill>
            <a:srgbClr val="5FC08B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Read Model: </a:t>
            </a:r>
            <a:r>
              <a:rPr kumimoji="1" lang="ko-KR" altLang="en-US" dirty="0">
                <a:solidFill>
                  <a:schemeClr val="bg1"/>
                </a:solidFill>
              </a:rPr>
              <a:t>읽기 </a:t>
            </a:r>
            <a:r>
              <a:rPr kumimoji="1" lang="en-US" altLang="ko-KR" dirty="0">
                <a:solidFill>
                  <a:schemeClr val="bg1"/>
                </a:solidFill>
              </a:rPr>
              <a:t>API</a:t>
            </a:r>
            <a:endParaRPr kumimoji="1" lang="ko-US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C7FDA7-463A-B6B2-3D60-C5CC08BEB5BF}"/>
              </a:ext>
            </a:extLst>
          </p:cNvPr>
          <p:cNvCxnSpPr>
            <a:cxnSpLocks/>
          </p:cNvCxnSpPr>
          <p:nvPr/>
        </p:nvCxnSpPr>
        <p:spPr>
          <a:xfrm flipV="1">
            <a:off x="3465594" y="5096640"/>
            <a:ext cx="1652773" cy="140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31A1F38-5B40-E1E0-3874-0539BE740612}"/>
              </a:ext>
            </a:extLst>
          </p:cNvPr>
          <p:cNvCxnSpPr>
            <a:cxnSpLocks/>
          </p:cNvCxnSpPr>
          <p:nvPr/>
        </p:nvCxnSpPr>
        <p:spPr>
          <a:xfrm flipV="1">
            <a:off x="3357565" y="2808906"/>
            <a:ext cx="1652773" cy="140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872FE9D-6FDE-5E57-2CD1-6E699ECEB793}"/>
              </a:ext>
            </a:extLst>
          </p:cNvPr>
          <p:cNvSpPr txBox="1"/>
          <p:nvPr/>
        </p:nvSpPr>
        <p:spPr>
          <a:xfrm rot="397375">
            <a:off x="8651004" y="3876985"/>
            <a:ext cx="2220608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Event: </a:t>
            </a:r>
            <a:r>
              <a:rPr kumimoji="1" lang="ko-KR" altLang="en-US" dirty="0"/>
              <a:t>결과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</a:t>
            </a:r>
            <a:endParaRPr kumimoji="1" lang="ko-US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64C9DBB-7942-1FF5-7B14-664EC4D5D0EC}"/>
              </a:ext>
            </a:extLst>
          </p:cNvPr>
          <p:cNvCxnSpPr>
            <a:cxnSpLocks/>
          </p:cNvCxnSpPr>
          <p:nvPr/>
        </p:nvCxnSpPr>
        <p:spPr>
          <a:xfrm flipH="1">
            <a:off x="7117208" y="4297132"/>
            <a:ext cx="2115922" cy="57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F193BF-0FAE-7489-E369-1DC0226EB22F}"/>
              </a:ext>
            </a:extLst>
          </p:cNvPr>
          <p:cNvSpPr txBox="1"/>
          <p:nvPr/>
        </p:nvSpPr>
        <p:spPr>
          <a:xfrm>
            <a:off x="9548477" y="960846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Architecting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CA05881-D3C4-5584-F674-BC0988F6C4ED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CC5EC9C-BCC0-6696-CD20-CD3D1A1EA13D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2FB7843B-7936-2F96-F683-5CDE568AA034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49C9EC6-AE4A-FB1B-3CC8-B09A0EC82583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EBF1003-DC08-A9CF-87BB-817F3003E803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0553C0D-AA7E-24AF-1B00-275E05CF9BA3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5B52AE9-38DA-A2F6-C354-D95E5FE4A5F3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4AB04848-7C98-A520-146E-C19CB4395D5B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4A61BB6-CB26-0CED-2CE3-6EB276B11A3B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2F21226-EDC7-C5C4-30B1-95C67D785FC2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3BFBEB0-6D93-8B6E-E5E2-E5CC5852F5AD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163CEF46-C9A6-1BC0-3590-A19FC5EB1058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CCE6BB67-27B0-9BEC-0283-F803DEC96BDB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0CB4F01E-3ED6-69B1-EA02-2A1689C95F6C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419958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도메인 클래스 모델 생성</a:t>
            </a:r>
            <a:endParaRPr kumimoji="1" lang="ko-US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8F3650-C075-E803-C436-A078F797E03E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7382192-B37D-A72E-09DD-62610D85AA11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2CE0D7B-9D0A-5D78-79B7-B1DDA72F8F88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97A662E-9918-00E7-E596-096A07F4ABBC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A8F7D7-C2D8-22CF-0EA7-8DCF26F10141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7F24CF-183A-9A18-1659-2F134DCE8B85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6A8D8-8175-A761-DB8B-94589F0D7922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E16866E-0707-1F79-0956-D95B3E360D40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BA0CE1E-F100-0A93-1735-C42D0A9176B5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7CFB53B-85A3-366B-C8E0-BF271EF4E117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037F1D2-F688-7F41-AF77-A1895680B18A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8DD38AD-F0FD-83A6-C615-7DE360E1E12F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E89B87B-BFC9-6EDC-3803-6A0347E8B987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05B336A-FB28-69A3-D067-2272A5F77656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554A7943-A382-B2A1-E146-D6AC4CB3D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921" y="1460139"/>
            <a:ext cx="9407883" cy="51125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8A9A1D-0AEC-7B15-9F49-DAD3A0184ECF}"/>
              </a:ext>
            </a:extLst>
          </p:cNvPr>
          <p:cNvSpPr txBox="1"/>
          <p:nvPr/>
        </p:nvSpPr>
        <p:spPr>
          <a:xfrm>
            <a:off x="9548477" y="960846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Architecting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3746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코드의 생성</a:t>
            </a:r>
            <a:endParaRPr kumimoji="1" lang="ko-US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8F3650-C075-E803-C436-A078F797E03E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7382192-B37D-A72E-09DD-62610D85AA11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2CE0D7B-9D0A-5D78-79B7-B1DDA72F8F88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97A662E-9918-00E7-E596-096A07F4ABBC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A8F7D7-C2D8-22CF-0EA7-8DCF26F10141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7F24CF-183A-9A18-1659-2F134DCE8B85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6A8D8-8175-A761-DB8B-94589F0D7922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E16866E-0707-1F79-0956-D95B3E360D40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BA0CE1E-F100-0A93-1735-C42D0A9176B5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7CFB53B-85A3-366B-C8E0-BF271EF4E117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037F1D2-F688-7F41-AF77-A1895680B18A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8DD38AD-F0FD-83A6-C615-7DE360E1E12F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E89B87B-BFC9-6EDC-3803-6A0347E8B987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05B336A-FB28-69A3-D067-2272A5F77656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F15ADAA-745A-E9F1-FC04-B44A89E15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33"/>
          <a:stretch/>
        </p:blipFill>
        <p:spPr>
          <a:xfrm>
            <a:off x="523018" y="2076978"/>
            <a:ext cx="3806456" cy="25456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89D0A7-C89A-8A64-E293-83429FEAE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142" y="1680455"/>
            <a:ext cx="6442582" cy="513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CA6251-A927-564A-6E63-0D3E32CA07CA}"/>
              </a:ext>
            </a:extLst>
          </p:cNvPr>
          <p:cNvSpPr txBox="1"/>
          <p:nvPr/>
        </p:nvSpPr>
        <p:spPr>
          <a:xfrm>
            <a:off x="9525317" y="961625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Coding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2980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템플릿의 선택</a:t>
            </a:r>
            <a:endParaRPr kumimoji="1" lang="ko-US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8F3650-C075-E803-C436-A078F797E03E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7382192-B37D-A72E-09DD-62610D85AA11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2CE0D7B-9D0A-5D78-79B7-B1DDA72F8F88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597A662E-9918-00E7-E596-096A07F4ABBC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A8F7D7-C2D8-22CF-0EA7-8DCF26F10141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7F24CF-183A-9A18-1659-2F134DCE8B85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46A8D8-8175-A761-DB8B-94589F0D7922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E16866E-0707-1F79-0956-D95B3E360D40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4BA0CE1E-F100-0A93-1735-C42D0A9176B5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77CFB53B-85A3-366B-C8E0-BF271EF4E117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037F1D2-F688-7F41-AF77-A1895680B18A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8DD38AD-F0FD-83A6-C615-7DE360E1E12F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5E89B87B-BFC9-6EDC-3803-6A0347E8B987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05B336A-FB28-69A3-D067-2272A5F77656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F908551-DB9B-6EBA-FE04-A09B0B021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12" y="1708463"/>
            <a:ext cx="3244146" cy="17205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DB1D6E-A5FD-3D6C-F1D2-1949836B4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04" y="1673622"/>
            <a:ext cx="7772400" cy="4071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7FB237-E575-A419-8984-58C66086729A}"/>
              </a:ext>
            </a:extLst>
          </p:cNvPr>
          <p:cNvSpPr txBox="1"/>
          <p:nvPr/>
        </p:nvSpPr>
        <p:spPr>
          <a:xfrm>
            <a:off x="9525317" y="961625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Coding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980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D95489-6C69-D27A-A13D-3332C8AB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1</a:t>
            </a:r>
            <a:r>
              <a:rPr kumimoji="1" lang="ko-KR" altLang="en-US" dirty="0"/>
              <a:t>단계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그냥 </a:t>
            </a:r>
            <a:r>
              <a:rPr kumimoji="1" lang="en-US" altLang="ko-KR" dirty="0" err="1"/>
              <a:t>ChatGPT</a:t>
            </a:r>
            <a:r>
              <a:rPr kumimoji="1" lang="en-US" altLang="ko-KR" dirty="0"/>
              <a:t> </a:t>
            </a:r>
            <a:r>
              <a:rPr kumimoji="1" lang="ko-KR" altLang="en-US" dirty="0"/>
              <a:t>만 </a:t>
            </a:r>
            <a:r>
              <a:rPr kumimoji="1" lang="ko-US" altLang="en-US"/>
              <a:t>활용</a:t>
            </a:r>
            <a:endParaRPr kumimoji="1" lang="ko-US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A39F83-5ED4-C81A-22C9-5DDB28C6E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1" y="1273560"/>
            <a:ext cx="10446659" cy="4888215"/>
          </a:xfrm>
        </p:spPr>
        <p:txBody>
          <a:bodyPr/>
          <a:lstStyle/>
          <a:p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1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단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  오류 해결에 활용</a:t>
            </a:r>
            <a:endParaRPr kumimoji="1" lang="en-US" altLang="ko-KR" dirty="0">
              <a:solidFill>
                <a:schemeClr val="bg1"/>
              </a:solidFill>
              <a:highlight>
                <a:srgbClr val="553CC4"/>
              </a:highlight>
            </a:endParaRPr>
          </a:p>
          <a:p>
            <a:pPr lvl="1"/>
            <a:r>
              <a:rPr kumimoji="1" lang="ko-KR" altLang="en-US" dirty="0"/>
              <a:t>내 인생이 녹고 있어</a:t>
            </a:r>
            <a:r>
              <a:rPr kumimoji="1" lang="en-US" altLang="ko-KR" dirty="0"/>
              <a:t>…</a:t>
            </a:r>
            <a:r>
              <a:rPr kumimoji="1" lang="ko-KR" altLang="en-US" dirty="0"/>
              <a:t> 이게 왜 오류가 나는지 좀 알려줘</a:t>
            </a:r>
            <a:r>
              <a:rPr kumimoji="1" lang="en-US" altLang="ko-KR" dirty="0"/>
              <a:t>~</a:t>
            </a:r>
            <a:br>
              <a:rPr kumimoji="1" lang="en-US" altLang="ko-KR" dirty="0"/>
            </a:br>
            <a:r>
              <a:rPr kumimoji="1" lang="en-US" altLang="ko-KR" dirty="0">
                <a:hlinkClick r:id="rId2"/>
              </a:rPr>
              <a:t>https://chat.openai.com/share/16136180-94f3-4d02-9f52-be634f3f4924</a:t>
            </a:r>
            <a:endParaRPr kumimoji="1" lang="en-US" altLang="ko-KR" dirty="0"/>
          </a:p>
          <a:p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2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단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  단위 메서드 구현에 활용</a:t>
            </a:r>
            <a:endParaRPr kumimoji="1" lang="en-US" altLang="ko-KR" dirty="0">
              <a:solidFill>
                <a:schemeClr val="bg1"/>
              </a:solidFill>
              <a:highlight>
                <a:srgbClr val="553CC4"/>
              </a:highlight>
            </a:endParaRPr>
          </a:p>
          <a:p>
            <a:pPr lvl="1"/>
            <a:r>
              <a:rPr kumimoji="1" lang="en-US" altLang="ko-KR" dirty="0"/>
              <a:t>~</a:t>
            </a:r>
            <a:r>
              <a:rPr kumimoji="1" lang="ko-KR" altLang="en-US" dirty="0"/>
              <a:t>이런 인풋으로 </a:t>
            </a:r>
            <a:r>
              <a:rPr kumimoji="1" lang="en-US" altLang="ko-KR" dirty="0"/>
              <a:t>~</a:t>
            </a:r>
            <a:r>
              <a:rPr kumimoji="1" lang="ko-KR" altLang="en-US" dirty="0"/>
              <a:t> 이런 결과를 내는 </a:t>
            </a:r>
            <a:r>
              <a:rPr kumimoji="1" lang="en-US" altLang="ko-KR" dirty="0"/>
              <a:t>~</a:t>
            </a:r>
            <a:r>
              <a:rPr kumimoji="1" lang="ko-KR" altLang="en-US" dirty="0"/>
              <a:t> 언어로 만들어줘</a:t>
            </a:r>
            <a:endParaRPr kumimoji="1" lang="en-US" altLang="ko-KR" dirty="0"/>
          </a:p>
          <a:p>
            <a:pPr lvl="1"/>
            <a:r>
              <a:rPr kumimoji="1" lang="en-US" altLang="ko-KR" dirty="0"/>
              <a:t>Input / Output </a:t>
            </a:r>
            <a:r>
              <a:rPr kumimoji="1" lang="ko-KR" altLang="en-US" dirty="0"/>
              <a:t>예시만 넣어도 결과가 괜찮음</a:t>
            </a:r>
            <a:endParaRPr kumimoji="1" lang="en-US" altLang="ko-KR" dirty="0"/>
          </a:p>
          <a:p>
            <a:pPr lvl="1"/>
            <a:r>
              <a:rPr kumimoji="1" lang="en-US" altLang="ko-KR" dirty="0">
                <a:hlinkClick r:id="rId3"/>
              </a:rPr>
              <a:t>https://chat.openai.com/share/5b6510d8-5051-45aa-a663-bdf8ee675716</a:t>
            </a:r>
            <a:endParaRPr kumimoji="1" lang="en-US" altLang="ko-KR" dirty="0"/>
          </a:p>
          <a:p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3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단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  전체 코드 구현에 활용</a:t>
            </a:r>
            <a:endParaRPr kumimoji="1" lang="en-US" altLang="ko-KR" dirty="0">
              <a:solidFill>
                <a:schemeClr val="bg1"/>
              </a:solidFill>
              <a:highlight>
                <a:srgbClr val="553CC4"/>
              </a:highlight>
            </a:endParaRPr>
          </a:p>
          <a:p>
            <a:pPr lvl="1"/>
            <a:r>
              <a:rPr kumimoji="1" lang="en-US" altLang="ko-KR" dirty="0"/>
              <a:t>~</a:t>
            </a:r>
            <a:r>
              <a:rPr kumimoji="1" lang="ko-KR" altLang="en-US" dirty="0"/>
              <a:t>이런 기능을 하는 것을 </a:t>
            </a:r>
            <a:r>
              <a:rPr kumimoji="1" lang="en-US" altLang="ko-KR" dirty="0"/>
              <a:t>~</a:t>
            </a:r>
            <a:r>
              <a:rPr kumimoji="1" lang="ko-KR" altLang="en-US" dirty="0"/>
              <a:t>언어와 </a:t>
            </a:r>
            <a:r>
              <a:rPr kumimoji="1" lang="en-US" altLang="ko-KR" dirty="0"/>
              <a:t>~</a:t>
            </a:r>
            <a:r>
              <a:rPr kumimoji="1" lang="ko-KR" altLang="en-US" dirty="0"/>
              <a:t>프레임워크로 작성해줘</a:t>
            </a:r>
            <a:endParaRPr kumimoji="1" lang="en-US" altLang="ko-KR" dirty="0"/>
          </a:p>
          <a:p>
            <a:r>
              <a:rPr kumimoji="1" lang="en-US" altLang="ko-US" dirty="0">
                <a:solidFill>
                  <a:schemeClr val="bg1"/>
                </a:solidFill>
                <a:highlight>
                  <a:srgbClr val="553CC4"/>
                </a:highlight>
              </a:rPr>
              <a:t>4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단</a:t>
            </a:r>
            <a:r>
              <a:rPr kumimoji="1" lang="en-US" altLang="ko-KR" dirty="0">
                <a:solidFill>
                  <a:schemeClr val="bg1"/>
                </a:solidFill>
                <a:highlight>
                  <a:srgbClr val="553CC4"/>
                </a:highlight>
              </a:rPr>
              <a:t>: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  </a:t>
            </a:r>
            <a:r>
              <a:rPr kumimoji="1" lang="ko-US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기존에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553CC4"/>
                </a:highlight>
              </a:rPr>
              <a:t> 코드가 있는 경우 </a:t>
            </a:r>
            <a:endParaRPr kumimoji="1" lang="en-US" altLang="ko-KR" dirty="0">
              <a:solidFill>
                <a:schemeClr val="bg1"/>
              </a:solidFill>
              <a:highlight>
                <a:srgbClr val="553CC4"/>
              </a:highlight>
            </a:endParaRPr>
          </a:p>
          <a:p>
            <a:pPr lvl="1"/>
            <a:r>
              <a:rPr kumimoji="1" lang="ko-US" altLang="en-US" dirty="0"/>
              <a:t>기존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남의</a:t>
            </a:r>
            <a:r>
              <a:rPr kumimoji="1" lang="en-US" altLang="ko-KR" dirty="0"/>
              <a:t>)</a:t>
            </a:r>
            <a:r>
              <a:rPr kumimoji="1" lang="ko-KR" altLang="en-US" dirty="0"/>
              <a:t> 코드 분석</a:t>
            </a:r>
            <a:endParaRPr kumimoji="1" lang="en-US" altLang="ko-KR" dirty="0"/>
          </a:p>
          <a:p>
            <a:pPr lvl="1"/>
            <a:r>
              <a:rPr kumimoji="1" lang="ko-KR" altLang="en-US" dirty="0"/>
              <a:t>우리 동료 개발자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소스코드 난독화 전문가들</a:t>
            </a:r>
            <a:endParaRPr kumimoji="1" lang="en-US" altLang="ko-US" dirty="0"/>
          </a:p>
          <a:p>
            <a:pPr lvl="1"/>
            <a:r>
              <a:rPr kumimoji="1" lang="ko-KR" altLang="en-US" dirty="0"/>
              <a:t>기존 코드를 알아듣게 </a:t>
            </a:r>
            <a:r>
              <a:rPr kumimoji="1" lang="ko-KR" altLang="en-US" dirty="0" err="1"/>
              <a:t>변수명</a:t>
            </a:r>
            <a:r>
              <a:rPr kumimoji="1" lang="en-US" altLang="ko-KR" dirty="0"/>
              <a:t>/</a:t>
            </a:r>
            <a:r>
              <a:rPr kumimoji="1" lang="ko-KR" altLang="en-US" dirty="0"/>
              <a:t>함수명을 </a:t>
            </a:r>
            <a:r>
              <a:rPr kumimoji="1" lang="en-US" altLang="ko-KR" dirty="0"/>
              <a:t>Clean Code </a:t>
            </a:r>
            <a:r>
              <a:rPr kumimoji="1" lang="ko-KR" altLang="en-US" dirty="0"/>
              <a:t>스타일로 바꿔줘</a:t>
            </a:r>
            <a:endParaRPr kumimoji="1" lang="en-US" altLang="ko-KR" dirty="0"/>
          </a:p>
          <a:p>
            <a:pPr lvl="1"/>
            <a:r>
              <a:rPr kumimoji="1" lang="en-US" altLang="ko-KR" dirty="0">
                <a:hlinkClick r:id="rId4"/>
              </a:rPr>
              <a:t>https://chat.openai.com/share/a6fa274a-5561-4395-8d77-25dffc2ed9a5</a:t>
            </a:r>
            <a:endParaRPr kumimoji="1" lang="en-US" altLang="ko-KR" dirty="0"/>
          </a:p>
          <a:p>
            <a:pPr lvl="1"/>
            <a:r>
              <a:rPr lang="en-US" altLang="ko-US" dirty="0">
                <a:hlinkClick r:id="rId5"/>
              </a:rPr>
              <a:t>https://chat.openai.com/share/75fdd2b4-2236-46fb-86a2-d1b43e3c8736</a:t>
            </a:r>
            <a:endParaRPr lang="en-US" altLang="ko-US" dirty="0"/>
          </a:p>
          <a:p>
            <a:pPr marL="778914" lvl="1" indent="0">
              <a:buNone/>
            </a:pPr>
            <a:r>
              <a:rPr kumimoji="1" lang="ko-KR" altLang="en-US" dirty="0"/>
              <a:t>  </a:t>
            </a:r>
            <a:endParaRPr kumimoji="1" lang="en-US" altLang="ko-KR" dirty="0"/>
          </a:p>
          <a:p>
            <a:endParaRPr kumimoji="1" lang="ko-US" altLang="en-US" dirty="0"/>
          </a:p>
        </p:txBody>
      </p:sp>
    </p:spTree>
    <p:extLst>
      <p:ext uri="{BB962C8B-B14F-4D97-AF65-F5344CB8AC3E}">
        <p14:creationId xmlns:p14="http://schemas.microsoft.com/office/powerpoint/2010/main" val="32326402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GPT-Engineer Template </a:t>
            </a:r>
            <a:r>
              <a:rPr kumimoji="1" lang="ko-KR" altLang="en-US" dirty="0"/>
              <a:t>선택</a:t>
            </a:r>
            <a:endParaRPr kumimoji="1" lang="ko-US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F332EE-51B4-41A2-B5F8-BFD46A14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82" y="1322027"/>
            <a:ext cx="6399028" cy="34172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45C4447-307F-AE36-EB10-7B497C06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036" y="2487444"/>
            <a:ext cx="7772400" cy="383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763FD866-C179-AFDB-224E-A5091B24067C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5C8882-77DF-B960-1BC0-F4676E451E8D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573E189-C0B8-B47F-E6D8-7BB75B20AE8A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15524E0-8140-C74B-54B2-5090F4737A75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91DC3-98CF-FFAD-00A8-05AEF522BB0A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01C32-1B03-F940-06AD-1D5A7A5636F4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6CAAD7-53E1-89AF-7086-525FDECC7AF7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22D0BD7-AB67-85DB-917D-A0415257E1E6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DE83A72-18C8-462F-0111-5BFE1DA19D2C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BFA8B30-4429-508A-A4EB-9D0FBC7FC0AF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7AB3B23-8EF5-5993-0157-9CCF6875BF3B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C303198-0A63-DFD2-07A0-7C0637D10891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4F7C6A-E338-9FA2-9FD7-C68CAE812D0D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3B9321E-4CC8-3AF7-6585-1B862D1A428F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FC28E7-ED86-A0DF-D172-AA60D75592D3}"/>
              </a:ext>
            </a:extLst>
          </p:cNvPr>
          <p:cNvSpPr txBox="1"/>
          <p:nvPr/>
        </p:nvSpPr>
        <p:spPr>
          <a:xfrm>
            <a:off x="9525317" y="961625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Coding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910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GPT-Engineer </a:t>
            </a:r>
            <a:r>
              <a:rPr kumimoji="1" lang="ko-KR" altLang="en-US" dirty="0"/>
              <a:t>실행하여 코드 생성</a:t>
            </a:r>
            <a:endParaRPr kumimoji="1" lang="ko-US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3FD866-C179-AFDB-224E-A5091B24067C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5C8882-77DF-B960-1BC0-F4676E451E8D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573E189-C0B8-B47F-E6D8-7BB75B20AE8A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15524E0-8140-C74B-54B2-5090F4737A75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91DC3-98CF-FFAD-00A8-05AEF522BB0A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01C32-1B03-F940-06AD-1D5A7A5636F4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6CAAD7-53E1-89AF-7086-525FDECC7AF7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22D0BD7-AB67-85DB-917D-A0415257E1E6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DE83A72-18C8-462F-0111-5BFE1DA19D2C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BFA8B30-4429-508A-A4EB-9D0FBC7FC0AF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7AB3B23-8EF5-5993-0157-9CCF6875BF3B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C303198-0A63-DFD2-07A0-7C0637D10891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4F7C6A-E338-9FA2-9FD7-C68CAE812D0D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3B9321E-4CC8-3AF7-6585-1B862D1A428F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F1FF5D2-09AE-E029-0ABD-6E5CE0C2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014" y="1708463"/>
            <a:ext cx="7106390" cy="416070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A2B7096-5BE8-F148-D972-95542D08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27" y="1597626"/>
            <a:ext cx="3785637" cy="45506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2BF9B33-2A0C-262F-8518-7779E34DB76A}"/>
              </a:ext>
            </a:extLst>
          </p:cNvPr>
          <p:cNvSpPr txBox="1"/>
          <p:nvPr/>
        </p:nvSpPr>
        <p:spPr>
          <a:xfrm>
            <a:off x="5713045" y="5780855"/>
            <a:ext cx="2928614" cy="523220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chemeClr val="bg1"/>
                </a:solidFill>
              </a:rPr>
              <a:t>각 </a:t>
            </a:r>
            <a:r>
              <a:rPr kumimoji="1" lang="ko-KR" altLang="en-US" sz="1400" b="1" dirty="0" err="1">
                <a:solidFill>
                  <a:schemeClr val="bg1"/>
                </a:solidFill>
              </a:rPr>
              <a:t>마이크로서비스별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</a:t>
            </a:r>
            <a:br>
              <a:rPr kumimoji="1" lang="en-US" altLang="ko-KR" sz="1400" b="1" dirty="0">
                <a:solidFill>
                  <a:schemeClr val="bg1"/>
                </a:solidFill>
              </a:rPr>
            </a:br>
            <a:r>
              <a:rPr kumimoji="1" lang="ko-KR" altLang="en-US" sz="1400" b="1" dirty="0" err="1">
                <a:solidFill>
                  <a:schemeClr val="bg1"/>
                </a:solidFill>
              </a:rPr>
              <a:t>에이젼트가</a:t>
            </a:r>
            <a:r>
              <a:rPr kumimoji="1" lang="ko-KR" altLang="en-US" sz="1400" b="1" dirty="0">
                <a:solidFill>
                  <a:schemeClr val="bg1"/>
                </a:solidFill>
              </a:rPr>
              <a:t> 병렬로 코드를 생성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3B3417-390C-BD9E-D646-5B81EA19C0F2}"/>
              </a:ext>
            </a:extLst>
          </p:cNvPr>
          <p:cNvSpPr txBox="1"/>
          <p:nvPr/>
        </p:nvSpPr>
        <p:spPr>
          <a:xfrm>
            <a:off x="9525317" y="961625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Coding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888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완성된 애플리케이션</a:t>
            </a:r>
            <a:endParaRPr kumimoji="1" lang="ko-US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3FD866-C179-AFDB-224E-A5091B24067C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5C8882-77DF-B960-1BC0-F4676E451E8D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573E189-C0B8-B47F-E6D8-7BB75B20AE8A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15524E0-8140-C74B-54B2-5090F4737A75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91DC3-98CF-FFAD-00A8-05AEF522BB0A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01C32-1B03-F940-06AD-1D5A7A5636F4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6CAAD7-53E1-89AF-7086-525FDECC7AF7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22D0BD7-AB67-85DB-917D-A0415257E1E6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DE83A72-18C8-462F-0111-5BFE1DA19D2C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BFA8B30-4429-508A-A4EB-9D0FBC7FC0AF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7AB3B23-8EF5-5993-0157-9CCF6875BF3B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C303198-0A63-DFD2-07A0-7C0637D10891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4F7C6A-E338-9FA2-9FD7-C68CAE812D0D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3B9321E-4CC8-3AF7-6585-1B862D1A428F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02D8AC8-61CD-CFBC-BD31-6361FACD92C5}"/>
              </a:ext>
            </a:extLst>
          </p:cNvPr>
          <p:cNvGrpSpPr/>
          <p:nvPr/>
        </p:nvGrpSpPr>
        <p:grpSpPr>
          <a:xfrm>
            <a:off x="410259" y="1708463"/>
            <a:ext cx="5853239" cy="4214627"/>
            <a:chOff x="838201" y="1379324"/>
            <a:chExt cx="11240312" cy="5181980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5DD4082-DAF3-50E8-93EA-A832B4CD3BB7}"/>
                </a:ext>
              </a:extLst>
            </p:cNvPr>
            <p:cNvGrpSpPr/>
            <p:nvPr/>
          </p:nvGrpSpPr>
          <p:grpSpPr>
            <a:xfrm>
              <a:off x="2509736" y="1379324"/>
              <a:ext cx="8844064" cy="4642096"/>
              <a:chOff x="1120301" y="1379324"/>
              <a:chExt cx="10233499" cy="4642096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A4D7378-4055-B11B-5373-04F951F59E38}"/>
                  </a:ext>
                </a:extLst>
              </p:cNvPr>
              <p:cNvSpPr/>
              <p:nvPr/>
            </p:nvSpPr>
            <p:spPr>
              <a:xfrm>
                <a:off x="1120303" y="5252935"/>
                <a:ext cx="10233497" cy="768485"/>
              </a:xfrm>
              <a:prstGeom prst="rect">
                <a:avLst/>
              </a:prstGeom>
              <a:solidFill>
                <a:srgbClr val="553C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US" sz="1200" dirty="0"/>
                  <a:t>Kafka</a:t>
                </a:r>
                <a:endParaRPr kumimoji="1" lang="ko-US" altLang="en-US" sz="1200" dirty="0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CE228BBF-E371-ED7F-16BC-5BF2713EFCAF}"/>
                  </a:ext>
                </a:extLst>
              </p:cNvPr>
              <p:cNvSpPr/>
              <p:nvPr/>
            </p:nvSpPr>
            <p:spPr>
              <a:xfrm>
                <a:off x="1120304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주문처리</a:t>
                </a:r>
                <a:endParaRPr kumimoji="1" lang="en-US" altLang="ko-KR" sz="1200" dirty="0"/>
              </a:p>
              <a:p>
                <a:pPr algn="ctr"/>
                <a:r>
                  <a:rPr kumimoji="1" lang="en-US" altLang="ko-US" sz="1200" dirty="0"/>
                  <a:t>(java)</a:t>
                </a:r>
                <a:endParaRPr kumimoji="1" lang="ko-US" altLang="en-US" sz="1200" dirty="0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BD217CF4-7AAB-3891-CD1E-6AED2EA67D08}"/>
                  </a:ext>
                </a:extLst>
              </p:cNvPr>
              <p:cNvSpPr/>
              <p:nvPr/>
            </p:nvSpPr>
            <p:spPr>
              <a:xfrm>
                <a:off x="3753257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음식점관리</a:t>
                </a:r>
                <a:endParaRPr kumimoji="1" lang="en-US" altLang="ko-KR" sz="1200" dirty="0"/>
              </a:p>
              <a:p>
                <a:pPr algn="ctr"/>
                <a:r>
                  <a:rPr kumimoji="1" lang="en-US" altLang="ko-US" sz="1200" dirty="0"/>
                  <a:t>(java)</a:t>
                </a:r>
                <a:endParaRPr kumimoji="1" lang="ko-US" altLang="en-US" sz="1200" dirty="0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E8713E62-6F64-7A23-958C-E7541E690A43}"/>
                  </a:ext>
                </a:extLst>
              </p:cNvPr>
              <p:cNvSpPr/>
              <p:nvPr/>
            </p:nvSpPr>
            <p:spPr>
              <a:xfrm>
                <a:off x="9045102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200" dirty="0"/>
                  <a:t>…</a:t>
                </a:r>
                <a:endParaRPr kumimoji="1" lang="ko-US" altLang="en-US" sz="1200" dirty="0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D9B98AF0-7392-88BD-2A34-4149C8DADBF5}"/>
                  </a:ext>
                </a:extLst>
              </p:cNvPr>
              <p:cNvSpPr/>
              <p:nvPr/>
            </p:nvSpPr>
            <p:spPr>
              <a:xfrm>
                <a:off x="6386210" y="3343071"/>
                <a:ext cx="2308698" cy="1520758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ko-KR" altLang="en-US" sz="1200" dirty="0"/>
                  <a:t>배달관리</a:t>
                </a:r>
                <a:endParaRPr kumimoji="1" lang="en-US" altLang="ko-KR" sz="1200" dirty="0"/>
              </a:p>
              <a:p>
                <a:pPr algn="ctr"/>
                <a:r>
                  <a:rPr kumimoji="1" lang="en-US" altLang="ko-US" sz="1200" dirty="0"/>
                  <a:t>(java)</a:t>
                </a:r>
                <a:endParaRPr kumimoji="1" lang="ko-US" altLang="en-US" sz="1200" dirty="0"/>
              </a:p>
            </p:txBody>
          </p:sp>
          <p:cxnSp>
            <p:nvCxnSpPr>
              <p:cNvPr id="46" name="직선 화살표 연결선 45">
                <a:extLst>
                  <a:ext uri="{FF2B5EF4-FFF2-40B4-BE49-F238E27FC236}">
                    <a16:creationId xmlns:a16="http://schemas.microsoft.com/office/drawing/2014/main" id="{78FB7AE7-C5EB-050A-211A-C180169C2BAB}"/>
                  </a:ext>
                </a:extLst>
              </p:cNvPr>
              <p:cNvCxnSpPr/>
              <p:nvPr/>
            </p:nvCxnSpPr>
            <p:spPr>
              <a:xfrm>
                <a:off x="1755843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화살표 연결선 46">
                <a:extLst>
                  <a:ext uri="{FF2B5EF4-FFF2-40B4-BE49-F238E27FC236}">
                    <a16:creationId xmlns:a16="http://schemas.microsoft.com/office/drawing/2014/main" id="{ADD782BF-99CC-8347-58D9-3D2F8AC659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10192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F26A4889-3CE9-80F7-3F8B-D2D718765DBD}"/>
                  </a:ext>
                </a:extLst>
              </p:cNvPr>
              <p:cNvCxnSpPr/>
              <p:nvPr/>
            </p:nvCxnSpPr>
            <p:spPr>
              <a:xfrm>
                <a:off x="4291519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>
                <a:extLst>
                  <a:ext uri="{FF2B5EF4-FFF2-40B4-BE49-F238E27FC236}">
                    <a16:creationId xmlns:a16="http://schemas.microsoft.com/office/drawing/2014/main" id="{20CF41C0-6C5B-3ECE-404E-1482C7BA7F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5868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화살표 연결선 49">
                <a:extLst>
                  <a:ext uri="{FF2B5EF4-FFF2-40B4-BE49-F238E27FC236}">
                    <a16:creationId xmlns:a16="http://schemas.microsoft.com/office/drawing/2014/main" id="{239F2C84-1292-0021-771D-C2585AD12E0C}"/>
                  </a:ext>
                </a:extLst>
              </p:cNvPr>
              <p:cNvCxnSpPr/>
              <p:nvPr/>
            </p:nvCxnSpPr>
            <p:spPr>
              <a:xfrm>
                <a:off x="6898532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5F1E0652-D599-8F56-6309-80DBC54709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52881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>
                <a:extLst>
                  <a:ext uri="{FF2B5EF4-FFF2-40B4-BE49-F238E27FC236}">
                    <a16:creationId xmlns:a16="http://schemas.microsoft.com/office/drawing/2014/main" id="{BAF96037-0504-1835-418F-9EE634DCF05E}"/>
                  </a:ext>
                </a:extLst>
              </p:cNvPr>
              <p:cNvCxnSpPr/>
              <p:nvPr/>
            </p:nvCxnSpPr>
            <p:spPr>
              <a:xfrm>
                <a:off x="9632005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6289444A-E86A-D3CB-4024-0BD1D1FB1B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86354" y="4941650"/>
                <a:ext cx="0" cy="2140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86BA84A6-6CE5-D76E-C130-C88E7FF8BF4B}"/>
                  </a:ext>
                </a:extLst>
              </p:cNvPr>
              <p:cNvSpPr/>
              <p:nvPr/>
            </p:nvSpPr>
            <p:spPr>
              <a:xfrm>
                <a:off x="1120302" y="2342362"/>
                <a:ext cx="10233497" cy="768485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US" sz="1200" dirty="0"/>
                  <a:t>Spring Cloud Gateway</a:t>
                </a:r>
                <a:endParaRPr kumimoji="1" lang="ko-US" altLang="en-US" sz="1200" dirty="0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16DF2D6-2A4A-C15B-AA5E-DCDDA1C34922}"/>
                  </a:ext>
                </a:extLst>
              </p:cNvPr>
              <p:cNvSpPr/>
              <p:nvPr/>
            </p:nvSpPr>
            <p:spPr>
              <a:xfrm>
                <a:off x="1120301" y="1379324"/>
                <a:ext cx="10233497" cy="768485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US" sz="1200" dirty="0"/>
                  <a:t>Vue 3 with </a:t>
                </a:r>
                <a:r>
                  <a:rPr kumimoji="1" lang="en-US" altLang="ko-US" sz="1200" dirty="0" err="1"/>
                  <a:t>Vuetify</a:t>
                </a:r>
                <a:endParaRPr kumimoji="1" lang="ko-US" altLang="en-US" sz="1200" dirty="0"/>
              </a:p>
            </p:txBody>
          </p:sp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94F1A20-E57F-7274-2C47-BC955E493D55}"/>
                </a:ext>
              </a:extLst>
            </p:cNvPr>
            <p:cNvSpPr/>
            <p:nvPr/>
          </p:nvSpPr>
          <p:spPr>
            <a:xfrm>
              <a:off x="838201" y="2342361"/>
              <a:ext cx="1476982" cy="76848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050" b="1" dirty="0" err="1">
                  <a:solidFill>
                    <a:schemeClr val="tx1"/>
                  </a:solidFill>
                </a:rPr>
                <a:t>Keycloak</a:t>
              </a:r>
              <a:endParaRPr kumimoji="1" lang="ko-US" altLang="en-US" sz="105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원통[C] 25">
              <a:extLst>
                <a:ext uri="{FF2B5EF4-FFF2-40B4-BE49-F238E27FC236}">
                  <a16:creationId xmlns:a16="http://schemas.microsoft.com/office/drawing/2014/main" id="{30958B54-8B08-3ED7-6127-96F0B3ABB8D6}"/>
                </a:ext>
              </a:extLst>
            </p:cNvPr>
            <p:cNvSpPr/>
            <p:nvPr/>
          </p:nvSpPr>
          <p:spPr>
            <a:xfrm>
              <a:off x="2412460" y="4377447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 dirty="0"/>
            </a:p>
          </p:txBody>
        </p:sp>
        <p:sp>
          <p:nvSpPr>
            <p:cNvPr id="27" name="원통[C] 26">
              <a:extLst>
                <a:ext uri="{FF2B5EF4-FFF2-40B4-BE49-F238E27FC236}">
                  <a16:creationId xmlns:a16="http://schemas.microsoft.com/office/drawing/2014/main" id="{750277AF-566A-1065-FB2B-48BAF19FB624}"/>
                </a:ext>
              </a:extLst>
            </p:cNvPr>
            <p:cNvSpPr/>
            <p:nvPr/>
          </p:nvSpPr>
          <p:spPr>
            <a:xfrm>
              <a:off x="4602257" y="4377446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  <p:sp>
          <p:nvSpPr>
            <p:cNvPr id="28" name="원통[C] 27">
              <a:extLst>
                <a:ext uri="{FF2B5EF4-FFF2-40B4-BE49-F238E27FC236}">
                  <a16:creationId xmlns:a16="http://schemas.microsoft.com/office/drawing/2014/main" id="{722A11A7-29C9-CA52-4D7F-EE64A53AB1AE}"/>
                </a:ext>
              </a:extLst>
            </p:cNvPr>
            <p:cNvSpPr/>
            <p:nvPr/>
          </p:nvSpPr>
          <p:spPr>
            <a:xfrm>
              <a:off x="6931767" y="4377445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  <p:sp>
          <p:nvSpPr>
            <p:cNvPr id="29" name="원통[C] 28">
              <a:extLst>
                <a:ext uri="{FF2B5EF4-FFF2-40B4-BE49-F238E27FC236}">
                  <a16:creationId xmlns:a16="http://schemas.microsoft.com/office/drawing/2014/main" id="{E10A0F4E-EF52-C2C5-9CA2-2395C439FD8D}"/>
                </a:ext>
              </a:extLst>
            </p:cNvPr>
            <p:cNvSpPr/>
            <p:nvPr/>
          </p:nvSpPr>
          <p:spPr>
            <a:xfrm>
              <a:off x="9215334" y="4367717"/>
              <a:ext cx="466927" cy="379379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3F0396A-E51D-E92E-CBEB-85AE140F90D9}"/>
                </a:ext>
              </a:extLst>
            </p:cNvPr>
            <p:cNvSpPr txBox="1"/>
            <p:nvPr/>
          </p:nvSpPr>
          <p:spPr>
            <a:xfrm>
              <a:off x="3069395" y="4859202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D92BAEA-ACAC-F053-EDD6-BA2C8B9E3207}"/>
                </a:ext>
              </a:extLst>
            </p:cNvPr>
            <p:cNvSpPr txBox="1"/>
            <p:nvPr/>
          </p:nvSpPr>
          <p:spPr>
            <a:xfrm>
              <a:off x="4043458" y="4957554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FC5B5E5-97F0-B095-46D4-9B221E46323B}"/>
                </a:ext>
              </a:extLst>
            </p:cNvPr>
            <p:cNvSpPr txBox="1"/>
            <p:nvPr/>
          </p:nvSpPr>
          <p:spPr>
            <a:xfrm>
              <a:off x="5242099" y="4848233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E94E74A-E2CE-9340-2D33-3817A18BD559}"/>
                </a:ext>
              </a:extLst>
            </p:cNvPr>
            <p:cNvSpPr txBox="1"/>
            <p:nvPr/>
          </p:nvSpPr>
          <p:spPr>
            <a:xfrm>
              <a:off x="6216162" y="4946584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F011A5E-157E-4F6E-8FCF-CBA827CAA491}"/>
                </a:ext>
              </a:extLst>
            </p:cNvPr>
            <p:cNvSpPr txBox="1"/>
            <p:nvPr/>
          </p:nvSpPr>
          <p:spPr>
            <a:xfrm>
              <a:off x="7518706" y="4867690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D0186B2-0639-8F81-3B31-5C30ED66DCA1}"/>
                </a:ext>
              </a:extLst>
            </p:cNvPr>
            <p:cNvSpPr txBox="1"/>
            <p:nvPr/>
          </p:nvSpPr>
          <p:spPr>
            <a:xfrm>
              <a:off x="8492769" y="4966040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32C6096-6294-E65E-9287-E5CB2885E3EE}"/>
                </a:ext>
              </a:extLst>
            </p:cNvPr>
            <p:cNvSpPr txBox="1"/>
            <p:nvPr/>
          </p:nvSpPr>
          <p:spPr>
            <a:xfrm>
              <a:off x="9898076" y="4857957"/>
              <a:ext cx="791748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pub</a:t>
              </a:r>
              <a:endParaRPr kumimoji="1" lang="ko-US" altLang="en-US" sz="10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9BA290-6627-BC9C-8DBA-BC8EBC6301B6}"/>
                </a:ext>
              </a:extLst>
            </p:cNvPr>
            <p:cNvSpPr txBox="1"/>
            <p:nvPr/>
          </p:nvSpPr>
          <p:spPr>
            <a:xfrm>
              <a:off x="10872139" y="4956308"/>
              <a:ext cx="751732" cy="3070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sz="1000" dirty="0"/>
                <a:t>sub</a:t>
              </a:r>
              <a:endParaRPr kumimoji="1" lang="ko-US" altLang="en-US" sz="1000" dirty="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DE2ADB8-FC70-BC0B-BA93-C02C4AFEA38C}"/>
                </a:ext>
              </a:extLst>
            </p:cNvPr>
            <p:cNvSpPr/>
            <p:nvPr/>
          </p:nvSpPr>
          <p:spPr>
            <a:xfrm>
              <a:off x="1820871" y="6229106"/>
              <a:ext cx="9842593" cy="321012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Kubernetes</a:t>
              </a:r>
              <a:endParaRPr kumimoji="1" lang="ko-US" altLang="en-US" sz="1200" dirty="0"/>
            </a:p>
          </p:txBody>
        </p:sp>
        <p:sp>
          <p:nvSpPr>
            <p:cNvPr id="39" name="사다리꼴[T] 38">
              <a:extLst>
                <a:ext uri="{FF2B5EF4-FFF2-40B4-BE49-F238E27FC236}">
                  <a16:creationId xmlns:a16="http://schemas.microsoft.com/office/drawing/2014/main" id="{6FF1ED5E-0638-3FBC-1356-5DF35A8BD076}"/>
                </a:ext>
              </a:extLst>
            </p:cNvPr>
            <p:cNvSpPr/>
            <p:nvPr/>
          </p:nvSpPr>
          <p:spPr>
            <a:xfrm>
              <a:off x="1642243" y="5598266"/>
              <a:ext cx="651752" cy="963038"/>
            </a:xfrm>
            <a:prstGeom prst="trapezoid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 dirty="0"/>
            </a:p>
          </p:txBody>
        </p:sp>
        <p:sp>
          <p:nvSpPr>
            <p:cNvPr id="40" name="사다리꼴[T] 39">
              <a:extLst>
                <a:ext uri="{FF2B5EF4-FFF2-40B4-BE49-F238E27FC236}">
                  <a16:creationId xmlns:a16="http://schemas.microsoft.com/office/drawing/2014/main" id="{F8DE27E2-384C-8D47-2B31-4DDB027B1AAB}"/>
                </a:ext>
              </a:extLst>
            </p:cNvPr>
            <p:cNvSpPr/>
            <p:nvPr/>
          </p:nvSpPr>
          <p:spPr>
            <a:xfrm>
              <a:off x="11426760" y="5588540"/>
              <a:ext cx="651753" cy="963039"/>
            </a:xfrm>
            <a:prstGeom prst="trapezoid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200"/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EC694CC4-FDA7-190F-553B-EE8A76DC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72" y="1499654"/>
            <a:ext cx="4215269" cy="2409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675C4AF-199D-04AB-8323-1FBEB8D8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269" y="3116751"/>
            <a:ext cx="4415472" cy="1800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CF6301A-07CD-112F-D13E-1C8CED903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595" y="4672044"/>
            <a:ext cx="4114666" cy="1421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C51855-62C9-F1D9-BC38-DD4CEFB92367}"/>
              </a:ext>
            </a:extLst>
          </p:cNvPr>
          <p:cNvSpPr txBox="1"/>
          <p:nvPr/>
        </p:nvSpPr>
        <p:spPr>
          <a:xfrm>
            <a:off x="9525317" y="961625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Coding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3971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5D1654-8C67-5D5D-D23E-07AC91313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/>
              <a:t>Kubernetes </a:t>
            </a:r>
            <a:r>
              <a:rPr kumimoji="1" lang="ko-KR" altLang="en-US" dirty="0"/>
              <a:t>모델링 선택</a:t>
            </a:r>
            <a:endParaRPr kumimoji="1" lang="ko-US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3FD866-C179-AFDB-224E-A5091B24067C}"/>
              </a:ext>
            </a:extLst>
          </p:cNvPr>
          <p:cNvGrpSpPr/>
          <p:nvPr/>
        </p:nvGrpSpPr>
        <p:grpSpPr>
          <a:xfrm>
            <a:off x="9185564" y="219526"/>
            <a:ext cx="2782840" cy="916547"/>
            <a:chOff x="76624" y="1864448"/>
            <a:chExt cx="12548697" cy="4384200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55C8882-77DF-B960-1BC0-F4676E451E8D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573E189-C0B8-B47F-E6D8-7BB75B20AE8A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15524E0-8140-C74B-54B2-5090F4737A75}"/>
                </a:ext>
              </a:extLst>
            </p:cNvPr>
            <p:cNvSpPr/>
            <p:nvPr/>
          </p:nvSpPr>
          <p:spPr>
            <a:xfrm>
              <a:off x="7451530" y="1864448"/>
              <a:ext cx="4647303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2D91DC3-98CF-FFAD-00A8-05AEF522BB0A}"/>
                </a:ext>
              </a:extLst>
            </p:cNvPr>
            <p:cNvSpPr txBox="1"/>
            <p:nvPr/>
          </p:nvSpPr>
          <p:spPr>
            <a:xfrm>
              <a:off x="2596071" y="2462187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C01C32-1B03-F940-06AD-1D5A7A5636F4}"/>
                </a:ext>
              </a:extLst>
            </p:cNvPr>
            <p:cNvSpPr txBox="1"/>
            <p:nvPr/>
          </p:nvSpPr>
          <p:spPr>
            <a:xfrm>
              <a:off x="5906371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6CAAD7-53E1-89AF-7086-525FDECC7AF7}"/>
                </a:ext>
              </a:extLst>
            </p:cNvPr>
            <p:cNvSpPr txBox="1"/>
            <p:nvPr/>
          </p:nvSpPr>
          <p:spPr>
            <a:xfrm>
              <a:off x="9440255" y="2507003"/>
              <a:ext cx="281275" cy="5308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kumimoji="1" lang="ko-US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422D0BD7-AB67-85DB-917D-A0415257E1E6}"/>
                </a:ext>
              </a:extLst>
            </p:cNvPr>
            <p:cNvSpPr/>
            <p:nvPr/>
          </p:nvSpPr>
          <p:spPr>
            <a:xfrm>
              <a:off x="76624" y="309127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DE83A72-18C8-462F-0111-5BFE1DA19D2C}"/>
                </a:ext>
              </a:extLst>
            </p:cNvPr>
            <p:cNvSpPr/>
            <p:nvPr/>
          </p:nvSpPr>
          <p:spPr>
            <a:xfrm>
              <a:off x="1390658" y="390172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BFA8B30-4429-508A-A4EB-9D0FBC7FC0AF}"/>
                </a:ext>
              </a:extLst>
            </p:cNvPr>
            <p:cNvSpPr/>
            <p:nvPr/>
          </p:nvSpPr>
          <p:spPr>
            <a:xfrm>
              <a:off x="3035704" y="3212300"/>
              <a:ext cx="2834915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97AB3B23-8EF5-5993-0157-9CCF6875BF3B}"/>
                </a:ext>
              </a:extLst>
            </p:cNvPr>
            <p:cNvSpPr/>
            <p:nvPr/>
          </p:nvSpPr>
          <p:spPr>
            <a:xfrm>
              <a:off x="4776850" y="3970842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BC303198-0A63-DFD2-07A0-7C0637D10891}"/>
                </a:ext>
              </a:extLst>
            </p:cNvPr>
            <p:cNvSpPr/>
            <p:nvPr/>
          </p:nvSpPr>
          <p:spPr>
            <a:xfrm>
              <a:off x="6650247" y="3289787"/>
              <a:ext cx="2600429" cy="1063160"/>
            </a:xfrm>
            <a:prstGeom prst="ellipse">
              <a:avLst/>
            </a:prstGeom>
            <a:solidFill>
              <a:srgbClr val="553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A4F7C6A-E338-9FA2-9FD7-C68CAE812D0D}"/>
                </a:ext>
              </a:extLst>
            </p:cNvPr>
            <p:cNvSpPr/>
            <p:nvPr/>
          </p:nvSpPr>
          <p:spPr>
            <a:xfrm>
              <a:off x="8461433" y="3901725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400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3B9321E-4CC8-3AF7-6585-1B862D1A428F}"/>
                </a:ext>
              </a:extLst>
            </p:cNvPr>
            <p:cNvSpPr/>
            <p:nvPr/>
          </p:nvSpPr>
          <p:spPr>
            <a:xfrm>
              <a:off x="10024892" y="3229607"/>
              <a:ext cx="2600429" cy="106316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sz="1600" dirty="0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14AFCBE-B917-FD23-3D2C-12B6642E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69" y="1597627"/>
            <a:ext cx="6082779" cy="18313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BAC0DC-94A4-BD4C-7903-9474ECEE0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248" y="2330673"/>
            <a:ext cx="7772400" cy="402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15B0B64-D861-69D6-CD30-D474DF92904A}"/>
              </a:ext>
            </a:extLst>
          </p:cNvPr>
          <p:cNvSpPr txBox="1"/>
          <p:nvPr/>
        </p:nvSpPr>
        <p:spPr>
          <a:xfrm>
            <a:off x="9484403" y="962055"/>
            <a:ext cx="2194553" cy="307777"/>
          </a:xfrm>
          <a:prstGeom prst="rect">
            <a:avLst/>
          </a:prstGeom>
          <a:solidFill>
            <a:srgbClr val="553CC4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solidFill>
                  <a:schemeClr val="bg1"/>
                </a:solidFill>
              </a:rPr>
              <a:t>Deploy</a:t>
            </a:r>
            <a:endParaRPr lang="ko-US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3642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B65394-9928-2128-8999-B0D872E8E0D0}"/>
              </a:ext>
            </a:extLst>
          </p:cNvPr>
          <p:cNvSpPr txBox="1"/>
          <p:nvPr/>
        </p:nvSpPr>
        <p:spPr>
          <a:xfrm>
            <a:off x="537824" y="3169109"/>
            <a:ext cx="5558176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폐쇄형 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(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설치형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LLM 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기반 개발환경 구축하기</a:t>
            </a:r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68C2A8-532B-75A4-2005-4CFE3E9524DD}"/>
              </a:ext>
            </a:extLst>
          </p:cNvPr>
          <p:cNvSpPr txBox="1"/>
          <p:nvPr/>
        </p:nvSpPr>
        <p:spPr>
          <a:xfrm>
            <a:off x="537824" y="4690170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US" altLang="en-US" dirty="0"/>
              <a:t>드림플로우</a:t>
            </a:r>
            <a:r>
              <a:rPr kumimoji="1" lang="ko-KR" altLang="en-US" dirty="0"/>
              <a:t> 윤성열 대표</a:t>
            </a:r>
            <a:endParaRPr kumimoji="1" lang="ko-US" altLang="en-US" dirty="0"/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9F750085-F5DC-1041-E8F8-B85BD202C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09" b="99272" l="2367" r="96154">
                        <a14:foregroundMark x1="15385" y1="89806" x2="77219" y2="91748"/>
                        <a14:foregroundMark x1="2367" y1="94660" x2="36391" y2="94660"/>
                        <a14:foregroundMark x1="70414" y1="81068" x2="95266" y2="93689"/>
                        <a14:foregroundMark x1="95266" y1="93689" x2="96154" y2="93689"/>
                        <a14:foregroundMark x1="24556" y1="90777" x2="80769" y2="95631"/>
                        <a14:foregroundMark x1="5917" y1="99272" x2="50296" y2="99272"/>
                        <a14:foregroundMark x1="50296" y1="99272" x2="89053" y2="97330"/>
                        <a14:foregroundMark x1="72781" y1="79126" x2="93787" y2="86893"/>
                        <a14:foregroundMark x1="8284" y1="84951" x2="36391" y2="85922"/>
                        <a14:foregroundMark x1="8284" y1="81068" x2="34024" y2="74515"/>
                        <a14:backgroundMark x1="13018" y1="45631" x2="24556" y2="66505"/>
                        <a14:backgroundMark x1="24556" y1="66505" x2="24556" y2="677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16" y="1219285"/>
            <a:ext cx="1269456" cy="154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4632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AE9C1-6F52-6961-DB47-E112E7B0D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78771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폐쇄형 오픈소스 </a:t>
            </a:r>
            <a:r>
              <a:rPr kumimoji="1" lang="en-US" altLang="ko-K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 </a:t>
            </a: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필요성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981062-AAF1-0563-059B-9CD145CB6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927" y="1485900"/>
            <a:ext cx="5970145" cy="4651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6307FF-7AF7-C558-B0CA-F40430F14013}"/>
              </a:ext>
            </a:extLst>
          </p:cNvPr>
          <p:cNvSpPr txBox="1"/>
          <p:nvPr/>
        </p:nvSpPr>
        <p:spPr>
          <a:xfrm>
            <a:off x="1583996" y="6157355"/>
            <a:ext cx="7583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ore-KR" sz="1000" dirty="0"/>
              <a:t>15 Best Open-Source LLMs of 2023 You Need to Know,</a:t>
            </a:r>
          </a:p>
          <a:p>
            <a:pPr algn="r"/>
            <a:r>
              <a:rPr lang="ko-Kore-KR" altLang="en-US" sz="1000" dirty="0"/>
              <a:t>https://www.simform.com/blog/open-source-llm/</a:t>
            </a:r>
          </a:p>
        </p:txBody>
      </p:sp>
    </p:spTree>
    <p:extLst>
      <p:ext uri="{BB962C8B-B14F-4D97-AF65-F5344CB8AC3E}">
        <p14:creationId xmlns:p14="http://schemas.microsoft.com/office/powerpoint/2010/main" val="16739133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C137-283A-FD00-9E1E-40BF05ED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313A8-C6E9-30BD-0587-01994570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787717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폐쇄형 오픈소스 </a:t>
            </a:r>
            <a:r>
              <a:rPr kumimoji="1" lang="en-US" altLang="ko-K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 </a:t>
            </a: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성장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BA136733-17F4-5201-D568-D2C5840AC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2" y="1421105"/>
            <a:ext cx="3009078" cy="4888215"/>
          </a:xfrm>
        </p:spPr>
        <p:txBody>
          <a:bodyPr/>
          <a:lstStyle/>
          <a:p>
            <a:endParaRPr lang="ko-US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96AE3-A584-22CA-6DAF-5439F83CD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85" y="1263790"/>
            <a:ext cx="9748345" cy="504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6977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C137-283A-FD00-9E1E-40BF05ED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313A8-C6E9-30BD-0587-01994570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주요 오픈소스 </a:t>
            </a:r>
            <a:r>
              <a:rPr kumimoji="1" lang="en-US" altLang="ko-KR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1696E29-5FDA-81A3-4C10-919C62D2D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ore-KR" altLang="en-US" dirty="0"/>
              <a:t>오픈소스</a:t>
            </a:r>
            <a:r>
              <a:rPr lang="ko-KR" altLang="en-US" dirty="0"/>
              <a:t> 기반 모델</a:t>
            </a:r>
            <a:endParaRPr lang="en-US" altLang="ko-KR" dirty="0"/>
          </a:p>
          <a:p>
            <a:r>
              <a:rPr lang="ko-KR" altLang="en-US" dirty="0"/>
              <a:t>기업 주도 모델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Meta Llama2, </a:t>
            </a:r>
            <a:r>
              <a:rPr lang="en-US" altLang="ko-KR" dirty="0" err="1"/>
              <a:t>Cerebras</a:t>
            </a:r>
            <a:r>
              <a:rPr lang="en-US" altLang="ko-KR" dirty="0"/>
              <a:t>-GPT, </a:t>
            </a:r>
            <a:r>
              <a:rPr lang="en-US" altLang="ko-KR" dirty="0" err="1"/>
              <a:t>StableLM</a:t>
            </a:r>
            <a:r>
              <a:rPr lang="en-US" altLang="ko-KR" dirty="0"/>
              <a:t>, Mosaic MPT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커뮤니티 주도 모델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Polyglot, GPT-J, GPT4ALL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국가 주도 모델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en-US" altLang="ko-KR" dirty="0"/>
              <a:t>Falcon </a:t>
            </a:r>
            <a:r>
              <a:rPr lang="ko-KR" altLang="en-US" dirty="0"/>
              <a:t>등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14104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C137-283A-FD00-9E1E-40BF05ED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313A8-C6E9-30BD-0587-01994570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주요 오픈소스 </a:t>
            </a:r>
            <a:r>
              <a:rPr kumimoji="1" lang="en-US" altLang="ko-KR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907AE-DDC5-4771-C313-96EF13728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1" y="1421105"/>
            <a:ext cx="4414159" cy="4888215"/>
          </a:xfrm>
        </p:spPr>
        <p:txBody>
          <a:bodyPr/>
          <a:lstStyle/>
          <a:p>
            <a:r>
              <a:rPr lang="en-US" altLang="ko-Kore-KR" dirty="0"/>
              <a:t>Llama 2</a:t>
            </a:r>
          </a:p>
          <a:p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라마 </a:t>
            </a:r>
            <a:r>
              <a:rPr lang="en-US" altLang="ko-KR" b="0" i="0" dirty="0">
                <a:solidFill>
                  <a:srgbClr val="4F4F4F"/>
                </a:solidFill>
                <a:effectLst/>
                <a:latin typeface="ES Peak"/>
              </a:rPr>
              <a:t>2</a:t>
            </a:r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는 메타 </a:t>
            </a:r>
            <a:r>
              <a:rPr lang="en-US" altLang="ko-Kore-KR" b="0" i="0" dirty="0">
                <a:solidFill>
                  <a:srgbClr val="4F4F4F"/>
                </a:solidFill>
                <a:effectLst/>
                <a:latin typeface="ES Peak"/>
              </a:rPr>
              <a:t>AI</a:t>
            </a:r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에서 개발한 오픈 소스 </a:t>
            </a:r>
            <a:r>
              <a:rPr lang="en-US" altLang="ko-Kore-KR" b="0" i="0" dirty="0">
                <a:solidFill>
                  <a:srgbClr val="4F4F4F"/>
                </a:solidFill>
                <a:effectLst/>
                <a:latin typeface="ES Peak"/>
              </a:rPr>
              <a:t>LLM</a:t>
            </a:r>
            <a:r>
              <a:rPr lang="ko-KR" altLang="en-US" b="0" i="0" dirty="0" err="1">
                <a:solidFill>
                  <a:srgbClr val="4F4F4F"/>
                </a:solidFill>
                <a:effectLst/>
                <a:latin typeface="ES Peak"/>
              </a:rPr>
              <a:t>으로</a:t>
            </a:r>
            <a:r>
              <a:rPr lang="en-US" altLang="ko-KR" b="0" i="0" dirty="0">
                <a:solidFill>
                  <a:srgbClr val="4F4F4F"/>
                </a:solidFill>
                <a:effectLst/>
                <a:latin typeface="ES Peak"/>
              </a:rPr>
              <a:t>, </a:t>
            </a:r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가장 인기 있는 오픈 소스 </a:t>
            </a:r>
            <a:r>
              <a:rPr lang="en-US" altLang="ko-Kore-KR" b="0" i="0" dirty="0">
                <a:solidFill>
                  <a:srgbClr val="4F4F4F"/>
                </a:solidFill>
                <a:effectLst/>
                <a:latin typeface="ES Peak"/>
              </a:rPr>
              <a:t>LLM </a:t>
            </a:r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중 하나</a:t>
            </a:r>
            <a:endParaRPr lang="en-US" altLang="ko-KR" b="0" i="0" dirty="0">
              <a:solidFill>
                <a:srgbClr val="4F4F4F"/>
              </a:solidFill>
              <a:effectLst/>
              <a:latin typeface="ES Peak"/>
            </a:endParaRPr>
          </a:p>
          <a:p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라마 </a:t>
            </a:r>
            <a:r>
              <a:rPr lang="en-US" altLang="ko-KR" b="0" i="0" dirty="0">
                <a:solidFill>
                  <a:srgbClr val="4F4F4F"/>
                </a:solidFill>
                <a:effectLst/>
                <a:latin typeface="ES Peak"/>
              </a:rPr>
              <a:t>2</a:t>
            </a:r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는 라마의 첫 번째 상용 버전으로 </a:t>
            </a:r>
            <a:r>
              <a:rPr lang="en-US" altLang="ko-KR" b="0" i="0" dirty="0">
                <a:solidFill>
                  <a:srgbClr val="4F4F4F"/>
                </a:solidFill>
                <a:effectLst/>
                <a:latin typeface="ES Peak"/>
              </a:rPr>
              <a:t>2023</a:t>
            </a:r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년 </a:t>
            </a:r>
            <a:r>
              <a:rPr lang="en-US" altLang="ko-KR" b="0" i="0" dirty="0">
                <a:solidFill>
                  <a:srgbClr val="4F4F4F"/>
                </a:solidFill>
                <a:effectLst/>
                <a:latin typeface="ES Peak"/>
              </a:rPr>
              <a:t>7</a:t>
            </a:r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월 </a:t>
            </a:r>
            <a:r>
              <a:rPr lang="en-US" altLang="ko-KR" b="0" i="0" dirty="0">
                <a:solidFill>
                  <a:srgbClr val="4F4F4F"/>
                </a:solidFill>
                <a:effectLst/>
                <a:latin typeface="ES Peak"/>
              </a:rPr>
              <a:t>18</a:t>
            </a:r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일에 출시</a:t>
            </a:r>
            <a:endParaRPr lang="en-US" altLang="ko-KR" b="0" i="0" dirty="0">
              <a:solidFill>
                <a:srgbClr val="4F4F4F"/>
              </a:solidFill>
              <a:effectLst/>
              <a:latin typeface="ES Peak"/>
            </a:endParaRPr>
          </a:p>
          <a:p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인간 피드백을 통한 강화학습 적용 </a:t>
            </a:r>
            <a:r>
              <a:rPr lang="en-US" altLang="ko-KR" b="0" i="0" dirty="0">
                <a:solidFill>
                  <a:srgbClr val="4F4F4F"/>
                </a:solidFill>
                <a:effectLst/>
                <a:latin typeface="ES Peak"/>
              </a:rPr>
              <a:t>-&gt;</a:t>
            </a:r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 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Llama-2-Chat</a:t>
            </a:r>
            <a:endParaRPr lang="en-US" altLang="ko-KR" b="0" i="0" dirty="0">
              <a:solidFill>
                <a:srgbClr val="4F4F4F"/>
              </a:solidFill>
              <a:effectLst/>
              <a:latin typeface="ES Peak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6AE81-3722-24F7-1DDB-C26591E45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702" y="1691743"/>
            <a:ext cx="4182306" cy="23913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5A729F-BE37-2987-B388-771BCFD1C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2" y="4171949"/>
            <a:ext cx="4182307" cy="191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868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FC137-283A-FD00-9E1E-40BF05ED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9313A8-C6E9-30BD-0587-01994570C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latinLnBrk="0">
              <a:spcBef>
                <a:spcPct val="0"/>
              </a:spcBef>
            </a:pPr>
            <a:r>
              <a:rPr kumimoji="1" lang="ko-KR" altLang="en-US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주요 오픈소스 </a:t>
            </a:r>
            <a:r>
              <a:rPr kumimoji="1" lang="en-US" altLang="ko-KR" sz="34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LLM</a:t>
            </a:r>
            <a:endParaRPr kumimoji="1" lang="en-US" alt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6907AE-DDC5-4771-C313-96EF13728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7141" y="1421105"/>
            <a:ext cx="4414159" cy="4888215"/>
          </a:xfrm>
        </p:spPr>
        <p:txBody>
          <a:bodyPr/>
          <a:lstStyle/>
          <a:p>
            <a:r>
              <a:rPr lang="en-US" altLang="ko-Kore-KR" dirty="0"/>
              <a:t>Mistral-7B</a:t>
            </a:r>
          </a:p>
          <a:p>
            <a:r>
              <a:rPr lang="ko-KR" altLang="en-US" dirty="0" err="1">
                <a:solidFill>
                  <a:srgbClr val="4F4F4F"/>
                </a:solidFill>
                <a:latin typeface="ES Peak"/>
              </a:rPr>
              <a:t>미스트랄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 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AI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에서 출시한 모델</a:t>
            </a:r>
            <a:endParaRPr lang="en-US" altLang="ko-KR" dirty="0">
              <a:solidFill>
                <a:srgbClr val="4F4F4F"/>
              </a:solidFill>
              <a:latin typeface="ES Peak"/>
            </a:endParaRPr>
          </a:p>
          <a:p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실제 서비스를 타겟으로 설계되어 효율성과 고성능이 특징</a:t>
            </a:r>
            <a:endParaRPr lang="en-US" altLang="ko-KR" b="0" i="0" dirty="0">
              <a:solidFill>
                <a:srgbClr val="4F4F4F"/>
              </a:solidFill>
              <a:effectLst/>
              <a:latin typeface="ES Peak"/>
            </a:endParaRPr>
          </a:p>
          <a:p>
            <a:r>
              <a:rPr lang="ko-KR" altLang="en-US" b="0" i="0" dirty="0">
                <a:solidFill>
                  <a:srgbClr val="4F4F4F"/>
                </a:solidFill>
                <a:effectLst/>
                <a:latin typeface="ES Peak"/>
              </a:rPr>
              <a:t>동일한 모델 기준 </a:t>
            </a:r>
            <a:r>
              <a:rPr lang="en-US" altLang="ko-KR" b="0" i="0" dirty="0">
                <a:solidFill>
                  <a:srgbClr val="4F4F4F"/>
                </a:solidFill>
                <a:effectLst/>
                <a:latin typeface="ES Peak"/>
              </a:rPr>
              <a:t>LLaMA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2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 </a:t>
            </a:r>
            <a:r>
              <a:rPr lang="en-US" altLang="ko-KR" dirty="0">
                <a:solidFill>
                  <a:srgbClr val="4F4F4F"/>
                </a:solidFill>
                <a:latin typeface="ES Peak"/>
              </a:rPr>
              <a:t>13B, 34B </a:t>
            </a:r>
            <a:r>
              <a:rPr lang="ko-KR" altLang="en-US" dirty="0">
                <a:solidFill>
                  <a:srgbClr val="4F4F4F"/>
                </a:solidFill>
                <a:latin typeface="ES Peak"/>
              </a:rPr>
              <a:t>모델과 유사한 성능을 보임</a:t>
            </a:r>
            <a:endParaRPr lang="en-US" altLang="ko-KR" b="0" i="0" dirty="0">
              <a:solidFill>
                <a:srgbClr val="4F4F4F"/>
              </a:solidFill>
              <a:effectLst/>
              <a:latin typeface="ES Peak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437AA4-42C5-0D9C-D30F-AF2C5D46E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085" y="2636044"/>
            <a:ext cx="4289784" cy="21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9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87562</TotalTime>
  <Words>5812</Words>
  <Application>Microsoft Macintosh PowerPoint</Application>
  <PresentationFormat>와이드스크린</PresentationFormat>
  <Paragraphs>1140</Paragraphs>
  <Slides>127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127</vt:i4>
      </vt:variant>
    </vt:vector>
  </HeadingPairs>
  <TitlesOfParts>
    <vt:vector size="145" baseType="lpstr">
      <vt:lpstr>나눔고딕</vt:lpstr>
      <vt:lpstr>시스템 서체 일반체</vt:lpstr>
      <vt:lpstr>Calibri</vt:lpstr>
      <vt:lpstr>Menlo</vt:lpstr>
      <vt:lpstr>Malgun Gothic</vt:lpstr>
      <vt:lpstr>Noto Sans Symbols</vt:lpstr>
      <vt:lpstr>Lato Medium</vt:lpstr>
      <vt:lpstr>ES Peak</vt:lpstr>
      <vt:lpstr>Arial</vt:lpstr>
      <vt:lpstr>Bodoni 72 Book</vt:lpstr>
      <vt:lpstr>Lato</vt:lpstr>
      <vt:lpstr>나눔고딕</vt:lpstr>
      <vt:lpstr>-apple-system</vt:lpstr>
      <vt:lpstr>source-serif-pro</vt:lpstr>
      <vt:lpstr>Söhne</vt:lpstr>
      <vt:lpstr>Malgun Gothic</vt:lpstr>
      <vt:lpstr>FUTURA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개발자를 대체하기보다 생산성을 강화하는 도구</vt:lpstr>
      <vt:lpstr>AI 코딩</vt:lpstr>
      <vt:lpstr>Overview</vt:lpstr>
      <vt:lpstr>1단계 – 그냥 ChatGPT 만 활용</vt:lpstr>
      <vt:lpstr>Basic Prompt Engineering / Context Window</vt:lpstr>
      <vt:lpstr>Cursor IDE – Extended Context Window by RAG</vt:lpstr>
      <vt:lpstr>[실습] Cursor IDE 를 이용한 피자주문앱</vt:lpstr>
      <vt:lpstr>[실습] 고객인터뷰 – Example Mapping</vt:lpstr>
      <vt:lpstr>[실습] Test 생성</vt:lpstr>
      <vt:lpstr>[실습] 구현체 생성</vt:lpstr>
      <vt:lpstr>[실습] 리팩토링</vt:lpstr>
      <vt:lpstr>[실습] 리팩토링</vt:lpstr>
      <vt:lpstr>프롬프트 엔지니어링 = 소통 능력</vt:lpstr>
      <vt:lpstr>2-3단계:</vt:lpstr>
      <vt:lpstr>GPT-Engineer – Plan-and-Solve</vt:lpstr>
      <vt:lpstr>GPT-Engineer 를 이용한 전체 코드 생성</vt:lpstr>
      <vt:lpstr>4-5단계 - Multi-Agent Approach</vt:lpstr>
      <vt:lpstr>Agent 역할 분리의 효과</vt:lpstr>
      <vt:lpstr>Meta-GPT :  Multi-Agent 기반 개발</vt:lpstr>
      <vt:lpstr>관점2 – Agile SW 개발 프로세스와 AI</vt:lpstr>
      <vt:lpstr>기획단계 - 페르소나 /  고객여정맵</vt:lpstr>
      <vt:lpstr>페르소나/고객여정맵과 AI</vt:lpstr>
      <vt:lpstr>프롬프트 – 페르소나 도출</vt:lpstr>
      <vt:lpstr>프롬프트 – 고객 여정맵 도출</vt:lpstr>
      <vt:lpstr>요구사항 수집 – User Story Mapping</vt:lpstr>
      <vt:lpstr>프롬프트:  유저 스토리</vt:lpstr>
      <vt:lpstr>운영 – K8s AI 삼총사</vt:lpstr>
      <vt:lpstr>운영 – K8s AI 삼총사</vt:lpstr>
      <vt:lpstr>운영 – K8s AI 삼총사</vt:lpstr>
      <vt:lpstr>PowerPoint 프레젠테이션</vt:lpstr>
      <vt:lpstr>비기능적 요구사항</vt:lpstr>
      <vt:lpstr>FRs vs. NFRs</vt:lpstr>
      <vt:lpstr>프로덕션 레벨의 App개발</vt:lpstr>
      <vt:lpstr>Architecture</vt:lpstr>
      <vt:lpstr>PowerPoint 프레젠테이션</vt:lpstr>
      <vt:lpstr>Language Ambiguity</vt:lpstr>
      <vt:lpstr>PowerPoint 프레젠테이션</vt:lpstr>
      <vt:lpstr>Bounded Context (맥락 한정시키기)</vt:lpstr>
      <vt:lpstr>Cognitive Load</vt:lpstr>
      <vt:lpstr>LLM 의 Cognitive Load</vt:lpstr>
      <vt:lpstr>Unbounded Context; Single Model</vt:lpstr>
      <vt:lpstr>In DDD :  Multiple Models</vt:lpstr>
      <vt:lpstr>Class of sub-domains</vt:lpstr>
      <vt:lpstr>마이크로 서비스간의 서열과 역학관계</vt:lpstr>
      <vt:lpstr>Diff. between Subdomain Types</vt:lpstr>
      <vt:lpstr>아키텍처 스타일</vt:lpstr>
      <vt:lpstr>상황에 따라 달라지는…</vt:lpstr>
      <vt:lpstr>[실습] Cursor IDE 를 기반한 레가시 전환</vt:lpstr>
      <vt:lpstr>Event Storming : DDD 설계를 쉽게 하는 방법</vt:lpstr>
      <vt:lpstr>Event Storming 의 위상</vt:lpstr>
      <vt:lpstr>Levels of Event Storming</vt:lpstr>
      <vt:lpstr>Biz &gt; Big Picture Event Storming</vt:lpstr>
      <vt:lpstr>Biz &gt; Process Modeling Event Storming</vt:lpstr>
      <vt:lpstr>Dev &gt; Software Design Event Storming</vt:lpstr>
      <vt:lpstr>Dev &gt; Domain Class Modeling (Ubiquitous Language) with UML</vt:lpstr>
      <vt:lpstr>Model to Implementation</vt:lpstr>
      <vt:lpstr>Event Storming : Prepare</vt:lpstr>
      <vt:lpstr>Type of stickers</vt:lpstr>
      <vt:lpstr>Examples</vt:lpstr>
      <vt:lpstr>Firstly, Event Discovery</vt:lpstr>
      <vt:lpstr>Command, Policy, Actor 도출</vt:lpstr>
      <vt:lpstr>Aggregate 도출</vt:lpstr>
      <vt:lpstr>Bounded Contexts 도출</vt:lpstr>
      <vt:lpstr>Bounded Contexts 도출</vt:lpstr>
      <vt:lpstr>PowerPoint 프레젠테이션</vt:lpstr>
      <vt:lpstr>PowerPoint 프레젠테이션</vt:lpstr>
      <vt:lpstr>MSAez: Chained Process &amp; Human-in-the-loop Approach</vt:lpstr>
      <vt:lpstr>실습 – MSAez 를 이용한 음식배달앱 구현</vt:lpstr>
      <vt:lpstr>생성 시작</vt:lpstr>
      <vt:lpstr>SW 개발 단계별 메뉴들</vt:lpstr>
      <vt:lpstr>페르소나 생성</vt:lpstr>
      <vt:lpstr>고객 여정 맵 생성 – 일반 사용자</vt:lpstr>
      <vt:lpstr>고객 여정 맵 생성 – 점주</vt:lpstr>
      <vt:lpstr>고객 여정 맵 생성 - 라이더</vt:lpstr>
      <vt:lpstr>비즈니스 모델 캔버스</vt:lpstr>
      <vt:lpstr>PowerPoint 프레젠테이션</vt:lpstr>
      <vt:lpstr>유저 스토리 맵 생성</vt:lpstr>
      <vt:lpstr>유저 스토리 맵 생성</vt:lpstr>
      <vt:lpstr>이벤트 스토밍</vt:lpstr>
      <vt:lpstr>이벤트스토밍 모델 생성</vt:lpstr>
      <vt:lpstr>이벤트 스토밍 요소들</vt:lpstr>
      <vt:lpstr>도메인 클래스 모델 생성</vt:lpstr>
      <vt:lpstr>코드의 생성</vt:lpstr>
      <vt:lpstr>템플릿의 선택</vt:lpstr>
      <vt:lpstr>GPT-Engineer Template 선택</vt:lpstr>
      <vt:lpstr>GPT-Engineer 실행하여 코드 생성</vt:lpstr>
      <vt:lpstr>완성된 애플리케이션</vt:lpstr>
      <vt:lpstr>Kubernetes 모델링 선택</vt:lpstr>
      <vt:lpstr>PowerPoint 프레젠테이션</vt:lpstr>
      <vt:lpstr>폐쇄형 오픈소스 LLM 의 필요성</vt:lpstr>
      <vt:lpstr>폐쇄형 오픈소스 LLM 의 성장</vt:lpstr>
      <vt:lpstr>주요 오픈소스 LLM</vt:lpstr>
      <vt:lpstr>주요 오픈소스 LLM</vt:lpstr>
      <vt:lpstr>주요 오픈소스 LLM</vt:lpstr>
      <vt:lpstr>주요 오픈소스 LLM</vt:lpstr>
      <vt:lpstr>주요 오픈소스 LLM</vt:lpstr>
      <vt:lpstr>주요 오픈소스 LLM</vt:lpstr>
      <vt:lpstr>주요 오픈소스 LLM</vt:lpstr>
      <vt:lpstr>폐쇄형 LLM 기반 개발 환경 구성</vt:lpstr>
      <vt:lpstr>Ollama</vt:lpstr>
      <vt:lpstr>Ollama</vt:lpstr>
      <vt:lpstr>Ollama</vt:lpstr>
      <vt:lpstr>Ollama</vt:lpstr>
      <vt:lpstr>Ollama Model Tag</vt:lpstr>
      <vt:lpstr>Ollama 기본 명령어</vt:lpstr>
      <vt:lpstr>Ollama 사용법</vt:lpstr>
      <vt:lpstr>폐쇄형 LLM을 이용한 개발환경 설정</vt:lpstr>
      <vt:lpstr>Open Web UI 설치</vt:lpstr>
      <vt:lpstr>Open Web UI 설치</vt:lpstr>
      <vt:lpstr>Open Web UI 설치</vt:lpstr>
      <vt:lpstr>Open Web UI 사용</vt:lpstr>
      <vt:lpstr>Continue</vt:lpstr>
      <vt:lpstr>Continue</vt:lpstr>
      <vt:lpstr>Continue</vt:lpstr>
      <vt:lpstr>Continue</vt:lpstr>
      <vt:lpstr>Continue</vt:lpstr>
      <vt:lpstr>심화 과정</vt:lpstr>
      <vt:lpstr>Q&amp;A</vt:lpstr>
      <vt:lpstr>결론: AI Coding Process</vt:lpstr>
      <vt:lpstr>결론: AI Coding IDE Comparison (24.02 현재)</vt:lpstr>
      <vt:lpstr>심화과정: AI시대, 최고의 전문가가 되세요</vt:lpstr>
      <vt:lpstr>컨설팅 서비스: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진영</dc:creator>
  <cp:lastModifiedBy>장 진영</cp:lastModifiedBy>
  <cp:revision>73</cp:revision>
  <cp:lastPrinted>2024-01-24T11:10:21Z</cp:lastPrinted>
  <dcterms:created xsi:type="dcterms:W3CDTF">2022-07-03T18:21:12Z</dcterms:created>
  <dcterms:modified xsi:type="dcterms:W3CDTF">2024-03-06T22:42:01Z</dcterms:modified>
</cp:coreProperties>
</file>